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98" r:id="rId3"/>
    <p:sldId id="285" r:id="rId4"/>
    <p:sldId id="286" r:id="rId5"/>
    <p:sldId id="287" r:id="rId6"/>
    <p:sldId id="257" r:id="rId7"/>
    <p:sldId id="256" r:id="rId8"/>
    <p:sldId id="258" r:id="rId9"/>
    <p:sldId id="259" r:id="rId10"/>
    <p:sldId id="260" r:id="rId11"/>
    <p:sldId id="261" r:id="rId12"/>
    <p:sldId id="262" r:id="rId13"/>
    <p:sldId id="264" r:id="rId14"/>
    <p:sldId id="299" r:id="rId15"/>
    <p:sldId id="300" r:id="rId16"/>
    <p:sldId id="265" r:id="rId17"/>
    <p:sldId id="263"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9" r:id="rId31"/>
    <p:sldId id="278" r:id="rId32"/>
    <p:sldId id="280" r:id="rId33"/>
    <p:sldId id="281" r:id="rId34"/>
    <p:sldId id="289" r:id="rId35"/>
    <p:sldId id="290" r:id="rId36"/>
    <p:sldId id="291" r:id="rId37"/>
    <p:sldId id="283" r:id="rId38"/>
    <p:sldId id="284" r:id="rId39"/>
    <p:sldId id="292" r:id="rId40"/>
    <p:sldId id="288" r:id="rId41"/>
    <p:sldId id="293" r:id="rId42"/>
    <p:sldId id="294" r:id="rId43"/>
    <p:sldId id="305" r:id="rId44"/>
    <p:sldId id="306" r:id="rId45"/>
    <p:sldId id="307" r:id="rId46"/>
    <p:sldId id="308" r:id="rId47"/>
    <p:sldId id="295" r:id="rId48"/>
    <p:sldId id="309" r:id="rId49"/>
    <p:sldId id="314" r:id="rId50"/>
    <p:sldId id="315" r:id="rId51"/>
    <p:sldId id="316" r:id="rId52"/>
    <p:sldId id="317" r:id="rId53"/>
    <p:sldId id="311" r:id="rId54"/>
    <p:sldId id="296" r:id="rId55"/>
    <p:sldId id="312" r:id="rId56"/>
    <p:sldId id="313" r:id="rId5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9FB"/>
    <a:srgbClr val="FDD7FB"/>
    <a:srgbClr val="CABAF8"/>
    <a:srgbClr val="67E8F9"/>
    <a:srgbClr val="CBF7FD"/>
    <a:srgbClr val="DEFEB8"/>
    <a:srgbClr val="C76AF0"/>
    <a:srgbClr val="000000"/>
    <a:srgbClr val="FF7171"/>
    <a:srgbClr val="B23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showGuides="1">
      <p:cViewPr varScale="1">
        <p:scale>
          <a:sx n="88" d="100"/>
          <a:sy n="88" d="100"/>
        </p:scale>
        <p:origin x="570" y="9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F5580-FDC9-45AD-B82F-FD5395F5C4CA}" type="doc">
      <dgm:prSet loTypeId="urn:microsoft.com/office/officeart/2009/layout/ReverseList" loCatId="relationship" qsTypeId="urn:microsoft.com/office/officeart/2005/8/quickstyle/simple5" qsCatId="simple" csTypeId="urn:microsoft.com/office/officeart/2005/8/colors/colorful4" csCatId="colorful" phldr="1"/>
      <dgm:spPr/>
      <dgm:t>
        <a:bodyPr/>
        <a:lstStyle/>
        <a:p>
          <a:endParaRPr lang="es-MX"/>
        </a:p>
      </dgm:t>
    </dgm:pt>
    <dgm:pt modelId="{0DB26063-63C4-4B08-AAD8-A3F181CF2793}">
      <dgm:prSet phldrT="[Texto]" custT="1"/>
      <dgm:spPr>
        <a:solidFill>
          <a:srgbClr val="CBF7FD"/>
        </a:solidFill>
      </dgm:spPr>
      <dgm:t>
        <a:bodyPr/>
        <a:lstStyle/>
        <a:p>
          <a:pPr algn="l"/>
          <a:endParaRPr lang="es-MX" sz="2400" b="1" dirty="0" smtClean="0"/>
        </a:p>
        <a:p>
          <a:pPr algn="ctr"/>
          <a:endParaRPr lang="es-MX" sz="2400" b="1" dirty="0" smtClean="0"/>
        </a:p>
        <a:p>
          <a:pPr algn="ctr"/>
          <a:r>
            <a:rPr lang="es-MX" sz="2400" b="1" dirty="0" smtClean="0"/>
            <a:t>Financiamiento público</a:t>
          </a:r>
          <a:endParaRPr lang="es-MX" sz="2400" b="1" dirty="0"/>
        </a:p>
      </dgm:t>
    </dgm:pt>
    <dgm:pt modelId="{C0F9B384-32EE-4379-9653-4082E877EF7F}" type="parTrans" cxnId="{8BF31F76-18DB-4E79-8DC5-C6F15DF1CC9E}">
      <dgm:prSet/>
      <dgm:spPr/>
      <dgm:t>
        <a:bodyPr/>
        <a:lstStyle/>
        <a:p>
          <a:endParaRPr lang="es-MX"/>
        </a:p>
      </dgm:t>
    </dgm:pt>
    <dgm:pt modelId="{25FBBBF7-E5B5-4369-B3AF-C621B0D4962F}" type="sibTrans" cxnId="{8BF31F76-18DB-4E79-8DC5-C6F15DF1CC9E}">
      <dgm:prSet/>
      <dgm:spPr/>
      <dgm:t>
        <a:bodyPr/>
        <a:lstStyle/>
        <a:p>
          <a:endParaRPr lang="es-MX"/>
        </a:p>
      </dgm:t>
    </dgm:pt>
    <dgm:pt modelId="{6D18EDEA-C34D-42E8-9788-4BCAF5B98F1A}">
      <dgm:prSet phldrT="[Texto]" custT="1"/>
      <dgm:spPr>
        <a:solidFill>
          <a:srgbClr val="FDD7FB"/>
        </a:solidFill>
      </dgm:spPr>
      <dgm:t>
        <a:bodyPr/>
        <a:lstStyle/>
        <a:p>
          <a:pPr algn="l"/>
          <a:endParaRPr lang="es-MX" sz="2200" b="1" dirty="0" smtClean="0"/>
        </a:p>
        <a:p>
          <a:pPr algn="l"/>
          <a:endParaRPr lang="es-MX" sz="2200" b="1" dirty="0" smtClean="0"/>
        </a:p>
        <a:p>
          <a:pPr algn="ctr"/>
          <a:r>
            <a:rPr lang="es-MX" sz="2400" b="1" dirty="0" smtClean="0"/>
            <a:t>Financiamiento privado</a:t>
          </a:r>
          <a:endParaRPr lang="es-MX" sz="2400" b="1" dirty="0"/>
        </a:p>
      </dgm:t>
    </dgm:pt>
    <dgm:pt modelId="{7A0F87C3-0229-4909-8590-F772F6A3A70B}" type="parTrans" cxnId="{C0D4E128-796C-41DD-B7F6-59C40453F0AC}">
      <dgm:prSet/>
      <dgm:spPr/>
      <dgm:t>
        <a:bodyPr/>
        <a:lstStyle/>
        <a:p>
          <a:endParaRPr lang="es-MX"/>
        </a:p>
      </dgm:t>
    </dgm:pt>
    <dgm:pt modelId="{ECBD0A98-11E2-4036-AC28-B3F001871F4F}" type="sibTrans" cxnId="{C0D4E128-796C-41DD-B7F6-59C40453F0AC}">
      <dgm:prSet/>
      <dgm:spPr/>
      <dgm:t>
        <a:bodyPr/>
        <a:lstStyle/>
        <a:p>
          <a:endParaRPr lang="es-MX"/>
        </a:p>
      </dgm:t>
    </dgm:pt>
    <dgm:pt modelId="{FEBF0CF8-97FC-4B2D-B920-E94E20F48F47}" type="pres">
      <dgm:prSet presAssocID="{54BF5580-FDC9-45AD-B82F-FD5395F5C4CA}" presName="Name0" presStyleCnt="0">
        <dgm:presLayoutVars>
          <dgm:chMax val="2"/>
          <dgm:chPref val="2"/>
          <dgm:animLvl val="lvl"/>
        </dgm:presLayoutVars>
      </dgm:prSet>
      <dgm:spPr/>
      <dgm:t>
        <a:bodyPr/>
        <a:lstStyle/>
        <a:p>
          <a:endParaRPr lang="es-ES"/>
        </a:p>
      </dgm:t>
    </dgm:pt>
    <dgm:pt modelId="{A7CA8559-4B6A-4562-A0D6-AB1D2DE68B9E}" type="pres">
      <dgm:prSet presAssocID="{54BF5580-FDC9-45AD-B82F-FD5395F5C4CA}" presName="LeftText" presStyleLbl="revTx" presStyleIdx="0" presStyleCnt="0">
        <dgm:presLayoutVars>
          <dgm:bulletEnabled val="1"/>
        </dgm:presLayoutVars>
      </dgm:prSet>
      <dgm:spPr/>
      <dgm:t>
        <a:bodyPr/>
        <a:lstStyle/>
        <a:p>
          <a:endParaRPr lang="es-MX"/>
        </a:p>
      </dgm:t>
    </dgm:pt>
    <dgm:pt modelId="{F5258841-40A1-40E8-91CF-DE26F346C36B}" type="pres">
      <dgm:prSet presAssocID="{54BF5580-FDC9-45AD-B82F-FD5395F5C4CA}" presName="LeftNode" presStyleLbl="bgImgPlace1" presStyleIdx="0" presStyleCnt="2" custScaleX="107665">
        <dgm:presLayoutVars>
          <dgm:chMax val="2"/>
          <dgm:chPref val="2"/>
        </dgm:presLayoutVars>
      </dgm:prSet>
      <dgm:spPr/>
      <dgm:t>
        <a:bodyPr/>
        <a:lstStyle/>
        <a:p>
          <a:endParaRPr lang="es-MX"/>
        </a:p>
      </dgm:t>
    </dgm:pt>
    <dgm:pt modelId="{4393518F-1D35-4DC9-A8B2-C76B75EA78E9}" type="pres">
      <dgm:prSet presAssocID="{54BF5580-FDC9-45AD-B82F-FD5395F5C4CA}" presName="RightText" presStyleLbl="revTx" presStyleIdx="0" presStyleCnt="0">
        <dgm:presLayoutVars>
          <dgm:bulletEnabled val="1"/>
        </dgm:presLayoutVars>
      </dgm:prSet>
      <dgm:spPr/>
      <dgm:t>
        <a:bodyPr/>
        <a:lstStyle/>
        <a:p>
          <a:endParaRPr lang="es-MX"/>
        </a:p>
      </dgm:t>
    </dgm:pt>
    <dgm:pt modelId="{39DE7282-7B0F-4CF2-BE56-0ACD43AEDCE2}" type="pres">
      <dgm:prSet presAssocID="{54BF5580-FDC9-45AD-B82F-FD5395F5C4CA}" presName="RightNode" presStyleLbl="bgImgPlace1" presStyleIdx="1" presStyleCnt="2" custScaleX="111361">
        <dgm:presLayoutVars>
          <dgm:chMax val="0"/>
          <dgm:chPref val="0"/>
        </dgm:presLayoutVars>
      </dgm:prSet>
      <dgm:spPr/>
      <dgm:t>
        <a:bodyPr/>
        <a:lstStyle/>
        <a:p>
          <a:endParaRPr lang="es-MX"/>
        </a:p>
      </dgm:t>
    </dgm:pt>
    <dgm:pt modelId="{DACE13A2-4256-4FB9-B2E6-3784A12155E1}" type="pres">
      <dgm:prSet presAssocID="{54BF5580-FDC9-45AD-B82F-FD5395F5C4CA}" presName="TopArrow" presStyleLbl="node1" presStyleIdx="0" presStyleCnt="2"/>
      <dgm:spPr/>
    </dgm:pt>
    <dgm:pt modelId="{8D9E7598-9AEB-40A9-9813-9C87CC03959B}" type="pres">
      <dgm:prSet presAssocID="{54BF5580-FDC9-45AD-B82F-FD5395F5C4CA}" presName="BottomArrow" presStyleLbl="node1" presStyleIdx="1" presStyleCnt="2"/>
      <dgm:spPr/>
    </dgm:pt>
  </dgm:ptLst>
  <dgm:cxnLst>
    <dgm:cxn modelId="{53BD7F15-C9B2-4B24-A6EC-EC515F0FE7DA}" type="presOf" srcId="{6D18EDEA-C34D-42E8-9788-4BCAF5B98F1A}" destId="{4393518F-1D35-4DC9-A8B2-C76B75EA78E9}" srcOrd="0" destOrd="0" presId="urn:microsoft.com/office/officeart/2009/layout/ReverseList"/>
    <dgm:cxn modelId="{8A996902-1B21-49D0-AFF6-BBB845508ACD}" type="presOf" srcId="{0DB26063-63C4-4B08-AAD8-A3F181CF2793}" destId="{A7CA8559-4B6A-4562-A0D6-AB1D2DE68B9E}" srcOrd="0" destOrd="0" presId="urn:microsoft.com/office/officeart/2009/layout/ReverseList"/>
    <dgm:cxn modelId="{8BF31F76-18DB-4E79-8DC5-C6F15DF1CC9E}" srcId="{54BF5580-FDC9-45AD-B82F-FD5395F5C4CA}" destId="{0DB26063-63C4-4B08-AAD8-A3F181CF2793}" srcOrd="0" destOrd="0" parTransId="{C0F9B384-32EE-4379-9653-4082E877EF7F}" sibTransId="{25FBBBF7-E5B5-4369-B3AF-C621B0D4962F}"/>
    <dgm:cxn modelId="{3606FCED-BEFA-411D-B008-34D1F936EF01}" type="presOf" srcId="{54BF5580-FDC9-45AD-B82F-FD5395F5C4CA}" destId="{FEBF0CF8-97FC-4B2D-B920-E94E20F48F47}" srcOrd="0" destOrd="0" presId="urn:microsoft.com/office/officeart/2009/layout/ReverseList"/>
    <dgm:cxn modelId="{64CA3CB9-5E9E-4D63-AAA0-4DA1A7DCCCDF}" type="presOf" srcId="{0DB26063-63C4-4B08-AAD8-A3F181CF2793}" destId="{F5258841-40A1-40E8-91CF-DE26F346C36B}" srcOrd="1" destOrd="0" presId="urn:microsoft.com/office/officeart/2009/layout/ReverseList"/>
    <dgm:cxn modelId="{C0D4E128-796C-41DD-B7F6-59C40453F0AC}" srcId="{54BF5580-FDC9-45AD-B82F-FD5395F5C4CA}" destId="{6D18EDEA-C34D-42E8-9788-4BCAF5B98F1A}" srcOrd="1" destOrd="0" parTransId="{7A0F87C3-0229-4909-8590-F772F6A3A70B}" sibTransId="{ECBD0A98-11E2-4036-AC28-B3F001871F4F}"/>
    <dgm:cxn modelId="{AE87FADB-872A-4E5D-86F1-259FA5EF5C82}" type="presOf" srcId="{6D18EDEA-C34D-42E8-9788-4BCAF5B98F1A}" destId="{39DE7282-7B0F-4CF2-BE56-0ACD43AEDCE2}" srcOrd="1" destOrd="0" presId="urn:microsoft.com/office/officeart/2009/layout/ReverseList"/>
    <dgm:cxn modelId="{DE44B5C6-CF79-444C-81ED-455E8A6C068D}" type="presParOf" srcId="{FEBF0CF8-97FC-4B2D-B920-E94E20F48F47}" destId="{A7CA8559-4B6A-4562-A0D6-AB1D2DE68B9E}" srcOrd="0" destOrd="0" presId="urn:microsoft.com/office/officeart/2009/layout/ReverseList"/>
    <dgm:cxn modelId="{897B6A1B-ABDE-44A2-A84D-0A77FD20BC70}" type="presParOf" srcId="{FEBF0CF8-97FC-4B2D-B920-E94E20F48F47}" destId="{F5258841-40A1-40E8-91CF-DE26F346C36B}" srcOrd="1" destOrd="0" presId="urn:microsoft.com/office/officeart/2009/layout/ReverseList"/>
    <dgm:cxn modelId="{B065E692-0602-47B3-84B4-F173CBB06250}" type="presParOf" srcId="{FEBF0CF8-97FC-4B2D-B920-E94E20F48F47}" destId="{4393518F-1D35-4DC9-A8B2-C76B75EA78E9}" srcOrd="2" destOrd="0" presId="urn:microsoft.com/office/officeart/2009/layout/ReverseList"/>
    <dgm:cxn modelId="{7D863883-F5F8-4DDF-A460-7D4DC11E2E80}" type="presParOf" srcId="{FEBF0CF8-97FC-4B2D-B920-E94E20F48F47}" destId="{39DE7282-7B0F-4CF2-BE56-0ACD43AEDCE2}" srcOrd="3" destOrd="0" presId="urn:microsoft.com/office/officeart/2009/layout/ReverseList"/>
    <dgm:cxn modelId="{EFA59A5F-D8A0-4247-B7A5-777F024F1ECE}" type="presParOf" srcId="{FEBF0CF8-97FC-4B2D-B920-E94E20F48F47}" destId="{DACE13A2-4256-4FB9-B2E6-3784A12155E1}" srcOrd="4" destOrd="0" presId="urn:microsoft.com/office/officeart/2009/layout/ReverseList"/>
    <dgm:cxn modelId="{DD5D1D32-16A9-4A11-BF82-D2F620977659}" type="presParOf" srcId="{FEBF0CF8-97FC-4B2D-B920-E94E20F48F47}" destId="{8D9E7598-9AEB-40A9-9813-9C87CC03959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9DC95-1EC0-4389-B111-9F6F874E8EA0}" type="doc">
      <dgm:prSet loTypeId="urn:microsoft.com/office/officeart/2005/8/layout/cycle8" loCatId="cycle" qsTypeId="urn:microsoft.com/office/officeart/2005/8/quickstyle/simple1" qsCatId="simple" csTypeId="urn:microsoft.com/office/officeart/2005/8/colors/accent2_2" csCatId="accent2" phldr="1"/>
      <dgm:spPr/>
    </dgm:pt>
    <dgm:pt modelId="{7020044A-694E-453D-9F1F-3AFFFB887491}">
      <dgm:prSet phldrT="[Texto]"/>
      <dgm:spPr>
        <a:solidFill>
          <a:srgbClr val="00B0F0"/>
        </a:solidFill>
      </dgm:spPr>
      <dgm:t>
        <a:bodyPr/>
        <a:lstStyle/>
        <a:p>
          <a:r>
            <a:rPr lang="es-MX" b="1" dirty="0" smtClean="0"/>
            <a:t>33.3%</a:t>
          </a:r>
        </a:p>
        <a:p>
          <a:r>
            <a:rPr lang="es-MX" b="1" dirty="0" smtClean="0"/>
            <a:t>Diputados</a:t>
          </a:r>
          <a:endParaRPr lang="es-MX" b="1" dirty="0"/>
        </a:p>
      </dgm:t>
    </dgm:pt>
    <dgm:pt modelId="{A7FCA2D1-E60D-4813-BB8C-CA4620961879}" type="parTrans" cxnId="{C516679E-0E8D-4E11-B384-5DCC5D1C2FDF}">
      <dgm:prSet/>
      <dgm:spPr/>
      <dgm:t>
        <a:bodyPr/>
        <a:lstStyle/>
        <a:p>
          <a:endParaRPr lang="es-MX"/>
        </a:p>
      </dgm:t>
    </dgm:pt>
    <dgm:pt modelId="{10127EBF-A8B3-4AB1-B9E0-DF5721BB3B3E}" type="sibTrans" cxnId="{C516679E-0E8D-4E11-B384-5DCC5D1C2FDF}">
      <dgm:prSet/>
      <dgm:spPr/>
      <dgm:t>
        <a:bodyPr/>
        <a:lstStyle/>
        <a:p>
          <a:endParaRPr lang="es-MX"/>
        </a:p>
      </dgm:t>
    </dgm:pt>
    <dgm:pt modelId="{2B32FC4E-480B-4E6E-8867-95AC2E02D2D7}">
      <dgm:prSet phldrT="[Texto]"/>
      <dgm:spPr>
        <a:solidFill>
          <a:schemeClr val="accent4"/>
        </a:solidFill>
      </dgm:spPr>
      <dgm:t>
        <a:bodyPr/>
        <a:lstStyle/>
        <a:p>
          <a:r>
            <a:rPr lang="es-MX" b="1" dirty="0" smtClean="0"/>
            <a:t>33.3%</a:t>
          </a:r>
        </a:p>
        <a:p>
          <a:r>
            <a:rPr lang="es-MX" b="1" dirty="0" smtClean="0"/>
            <a:t>Regidores</a:t>
          </a:r>
          <a:endParaRPr lang="es-MX" b="1" dirty="0"/>
        </a:p>
      </dgm:t>
    </dgm:pt>
    <dgm:pt modelId="{924806BE-E21A-4C0D-BB26-4A4FEB55DC4F}" type="parTrans" cxnId="{3ADB851C-1FFD-4DE5-BD81-CF01E9F99DCF}">
      <dgm:prSet/>
      <dgm:spPr/>
      <dgm:t>
        <a:bodyPr/>
        <a:lstStyle/>
        <a:p>
          <a:endParaRPr lang="es-MX"/>
        </a:p>
      </dgm:t>
    </dgm:pt>
    <dgm:pt modelId="{A702F110-BFFD-49F1-92A4-014AE6910A64}" type="sibTrans" cxnId="{3ADB851C-1FFD-4DE5-BD81-CF01E9F99DCF}">
      <dgm:prSet/>
      <dgm:spPr/>
      <dgm:t>
        <a:bodyPr/>
        <a:lstStyle/>
        <a:p>
          <a:endParaRPr lang="es-MX"/>
        </a:p>
      </dgm:t>
    </dgm:pt>
    <dgm:pt modelId="{CA76DDCD-6EFD-4834-B6E9-20B278FE1803}">
      <dgm:prSet phldrT="[Texto]"/>
      <dgm:spPr>
        <a:solidFill>
          <a:srgbClr val="FF0000"/>
        </a:solidFill>
      </dgm:spPr>
      <dgm:t>
        <a:bodyPr/>
        <a:lstStyle/>
        <a:p>
          <a:r>
            <a:rPr lang="es-MX" b="1" dirty="0" smtClean="0"/>
            <a:t>33.3%</a:t>
          </a:r>
        </a:p>
        <a:p>
          <a:r>
            <a:rPr lang="es-MX" b="1" dirty="0" smtClean="0"/>
            <a:t>Gobernador</a:t>
          </a:r>
          <a:endParaRPr lang="es-MX" b="1" dirty="0"/>
        </a:p>
      </dgm:t>
    </dgm:pt>
    <dgm:pt modelId="{306FE242-E9DE-417E-81E0-3DC8FF4BD25D}" type="parTrans" cxnId="{13D48136-17A1-4B41-96D9-9A85984909D0}">
      <dgm:prSet/>
      <dgm:spPr/>
      <dgm:t>
        <a:bodyPr/>
        <a:lstStyle/>
        <a:p>
          <a:endParaRPr lang="es-MX"/>
        </a:p>
      </dgm:t>
    </dgm:pt>
    <dgm:pt modelId="{ECB3D1A0-18B8-4E9C-BCA8-3DBF4053FB09}" type="sibTrans" cxnId="{13D48136-17A1-4B41-96D9-9A85984909D0}">
      <dgm:prSet/>
      <dgm:spPr/>
      <dgm:t>
        <a:bodyPr/>
        <a:lstStyle/>
        <a:p>
          <a:endParaRPr lang="es-MX"/>
        </a:p>
      </dgm:t>
    </dgm:pt>
    <dgm:pt modelId="{83BD6184-DB73-4A40-B433-D086D703DFB3}" type="pres">
      <dgm:prSet presAssocID="{5B09DC95-1EC0-4389-B111-9F6F874E8EA0}" presName="compositeShape" presStyleCnt="0">
        <dgm:presLayoutVars>
          <dgm:chMax val="7"/>
          <dgm:dir/>
          <dgm:resizeHandles val="exact"/>
        </dgm:presLayoutVars>
      </dgm:prSet>
      <dgm:spPr/>
    </dgm:pt>
    <dgm:pt modelId="{1940F884-DC48-4CBD-BFCD-C466B53EC655}" type="pres">
      <dgm:prSet presAssocID="{5B09DC95-1EC0-4389-B111-9F6F874E8EA0}" presName="wedge1" presStyleLbl="node1" presStyleIdx="0" presStyleCnt="3"/>
      <dgm:spPr/>
      <dgm:t>
        <a:bodyPr/>
        <a:lstStyle/>
        <a:p>
          <a:endParaRPr lang="es-MX"/>
        </a:p>
      </dgm:t>
    </dgm:pt>
    <dgm:pt modelId="{E668B305-6710-4E03-8B04-5B19D75C21B2}" type="pres">
      <dgm:prSet presAssocID="{5B09DC95-1EC0-4389-B111-9F6F874E8EA0}" presName="dummy1a" presStyleCnt="0"/>
      <dgm:spPr/>
    </dgm:pt>
    <dgm:pt modelId="{ACC42EF5-EFAB-4C28-88E3-7B64EE867E49}" type="pres">
      <dgm:prSet presAssocID="{5B09DC95-1EC0-4389-B111-9F6F874E8EA0}" presName="dummy1b" presStyleCnt="0"/>
      <dgm:spPr/>
    </dgm:pt>
    <dgm:pt modelId="{CF25CE37-D8CC-438E-B2A0-BA6CB150E014}" type="pres">
      <dgm:prSet presAssocID="{5B09DC95-1EC0-4389-B111-9F6F874E8EA0}" presName="wedge1Tx" presStyleLbl="node1" presStyleIdx="0" presStyleCnt="3">
        <dgm:presLayoutVars>
          <dgm:chMax val="0"/>
          <dgm:chPref val="0"/>
          <dgm:bulletEnabled val="1"/>
        </dgm:presLayoutVars>
      </dgm:prSet>
      <dgm:spPr/>
      <dgm:t>
        <a:bodyPr/>
        <a:lstStyle/>
        <a:p>
          <a:endParaRPr lang="es-MX"/>
        </a:p>
      </dgm:t>
    </dgm:pt>
    <dgm:pt modelId="{13FE0F08-6579-4058-80D5-B2B7451A1D9A}" type="pres">
      <dgm:prSet presAssocID="{5B09DC95-1EC0-4389-B111-9F6F874E8EA0}" presName="wedge2" presStyleLbl="node1" presStyleIdx="1" presStyleCnt="3"/>
      <dgm:spPr/>
      <dgm:t>
        <a:bodyPr/>
        <a:lstStyle/>
        <a:p>
          <a:endParaRPr lang="es-ES"/>
        </a:p>
      </dgm:t>
    </dgm:pt>
    <dgm:pt modelId="{A2AB1F57-D6C6-41CB-9DB9-6B645B60AF73}" type="pres">
      <dgm:prSet presAssocID="{5B09DC95-1EC0-4389-B111-9F6F874E8EA0}" presName="dummy2a" presStyleCnt="0"/>
      <dgm:spPr/>
    </dgm:pt>
    <dgm:pt modelId="{D6BBCE00-70AA-44D2-9E09-A7FE5931C171}" type="pres">
      <dgm:prSet presAssocID="{5B09DC95-1EC0-4389-B111-9F6F874E8EA0}" presName="dummy2b" presStyleCnt="0"/>
      <dgm:spPr/>
    </dgm:pt>
    <dgm:pt modelId="{C4E469A0-5E87-425C-A25D-66DA6E0B3203}" type="pres">
      <dgm:prSet presAssocID="{5B09DC95-1EC0-4389-B111-9F6F874E8EA0}" presName="wedge2Tx" presStyleLbl="node1" presStyleIdx="1" presStyleCnt="3">
        <dgm:presLayoutVars>
          <dgm:chMax val="0"/>
          <dgm:chPref val="0"/>
          <dgm:bulletEnabled val="1"/>
        </dgm:presLayoutVars>
      </dgm:prSet>
      <dgm:spPr/>
      <dgm:t>
        <a:bodyPr/>
        <a:lstStyle/>
        <a:p>
          <a:endParaRPr lang="es-ES"/>
        </a:p>
      </dgm:t>
    </dgm:pt>
    <dgm:pt modelId="{6BE62DE4-71A4-4735-8967-E5969F8696FD}" type="pres">
      <dgm:prSet presAssocID="{5B09DC95-1EC0-4389-B111-9F6F874E8EA0}" presName="wedge3" presStyleLbl="node1" presStyleIdx="2" presStyleCnt="3"/>
      <dgm:spPr/>
      <dgm:t>
        <a:bodyPr/>
        <a:lstStyle/>
        <a:p>
          <a:endParaRPr lang="es-MX"/>
        </a:p>
      </dgm:t>
    </dgm:pt>
    <dgm:pt modelId="{D8783C39-CFF1-4B18-9233-A4ECE0E73099}" type="pres">
      <dgm:prSet presAssocID="{5B09DC95-1EC0-4389-B111-9F6F874E8EA0}" presName="dummy3a" presStyleCnt="0"/>
      <dgm:spPr/>
    </dgm:pt>
    <dgm:pt modelId="{3845C49B-D5EB-4B18-BB79-07CFF63DB12F}" type="pres">
      <dgm:prSet presAssocID="{5B09DC95-1EC0-4389-B111-9F6F874E8EA0}" presName="dummy3b" presStyleCnt="0"/>
      <dgm:spPr/>
    </dgm:pt>
    <dgm:pt modelId="{50C676CF-54E1-4E1B-BC59-53BBFEF769A9}" type="pres">
      <dgm:prSet presAssocID="{5B09DC95-1EC0-4389-B111-9F6F874E8EA0}" presName="wedge3Tx" presStyleLbl="node1" presStyleIdx="2" presStyleCnt="3">
        <dgm:presLayoutVars>
          <dgm:chMax val="0"/>
          <dgm:chPref val="0"/>
          <dgm:bulletEnabled val="1"/>
        </dgm:presLayoutVars>
      </dgm:prSet>
      <dgm:spPr/>
      <dgm:t>
        <a:bodyPr/>
        <a:lstStyle/>
        <a:p>
          <a:endParaRPr lang="es-MX"/>
        </a:p>
      </dgm:t>
    </dgm:pt>
    <dgm:pt modelId="{905DED06-7F2F-45A3-BE26-9B686610031B}" type="pres">
      <dgm:prSet presAssocID="{10127EBF-A8B3-4AB1-B9E0-DF5721BB3B3E}" presName="arrowWedge1" presStyleLbl="fgSibTrans2D1" presStyleIdx="0" presStyleCnt="3"/>
      <dgm:spPr>
        <a:solidFill>
          <a:srgbClr val="92D050"/>
        </a:solidFill>
      </dgm:spPr>
    </dgm:pt>
    <dgm:pt modelId="{D09F12D4-AD35-4B5A-954A-DD3BDC967828}" type="pres">
      <dgm:prSet presAssocID="{A702F110-BFFD-49F1-92A4-014AE6910A64}" presName="arrowWedge2" presStyleLbl="fgSibTrans2D1" presStyleIdx="1" presStyleCnt="3"/>
      <dgm:spPr>
        <a:solidFill>
          <a:srgbClr val="92D050"/>
        </a:solidFill>
      </dgm:spPr>
    </dgm:pt>
    <dgm:pt modelId="{0AA566E0-7B3E-4FCE-8231-A06BB964FC96}" type="pres">
      <dgm:prSet presAssocID="{ECB3D1A0-18B8-4E9C-BCA8-3DBF4053FB09}" presName="arrowWedge3" presStyleLbl="fgSibTrans2D1" presStyleIdx="2" presStyleCnt="3"/>
      <dgm:spPr>
        <a:solidFill>
          <a:srgbClr val="92D050"/>
        </a:solidFill>
      </dgm:spPr>
    </dgm:pt>
  </dgm:ptLst>
  <dgm:cxnLst>
    <dgm:cxn modelId="{3ADB851C-1FFD-4DE5-BD81-CF01E9F99DCF}" srcId="{5B09DC95-1EC0-4389-B111-9F6F874E8EA0}" destId="{2B32FC4E-480B-4E6E-8867-95AC2E02D2D7}" srcOrd="1" destOrd="0" parTransId="{924806BE-E21A-4C0D-BB26-4A4FEB55DC4F}" sibTransId="{A702F110-BFFD-49F1-92A4-014AE6910A64}"/>
    <dgm:cxn modelId="{C28CCEFC-BE25-42C4-B1AB-36A347BCFFED}" type="presOf" srcId="{7020044A-694E-453D-9F1F-3AFFFB887491}" destId="{CF25CE37-D8CC-438E-B2A0-BA6CB150E014}" srcOrd="1" destOrd="0" presId="urn:microsoft.com/office/officeart/2005/8/layout/cycle8"/>
    <dgm:cxn modelId="{C516679E-0E8D-4E11-B384-5DCC5D1C2FDF}" srcId="{5B09DC95-1EC0-4389-B111-9F6F874E8EA0}" destId="{7020044A-694E-453D-9F1F-3AFFFB887491}" srcOrd="0" destOrd="0" parTransId="{A7FCA2D1-E60D-4813-BB8C-CA4620961879}" sibTransId="{10127EBF-A8B3-4AB1-B9E0-DF5721BB3B3E}"/>
    <dgm:cxn modelId="{13D48136-17A1-4B41-96D9-9A85984909D0}" srcId="{5B09DC95-1EC0-4389-B111-9F6F874E8EA0}" destId="{CA76DDCD-6EFD-4834-B6E9-20B278FE1803}" srcOrd="2" destOrd="0" parTransId="{306FE242-E9DE-417E-81E0-3DC8FF4BD25D}" sibTransId="{ECB3D1A0-18B8-4E9C-BCA8-3DBF4053FB09}"/>
    <dgm:cxn modelId="{058E36CA-D0F2-4B6D-BBBC-2D553710F511}" type="presOf" srcId="{7020044A-694E-453D-9F1F-3AFFFB887491}" destId="{1940F884-DC48-4CBD-BFCD-C466B53EC655}" srcOrd="0" destOrd="0" presId="urn:microsoft.com/office/officeart/2005/8/layout/cycle8"/>
    <dgm:cxn modelId="{2E92FA62-DCA1-4CD6-954F-ED180FF90A15}" type="presOf" srcId="{2B32FC4E-480B-4E6E-8867-95AC2E02D2D7}" destId="{13FE0F08-6579-4058-80D5-B2B7451A1D9A}" srcOrd="0" destOrd="0" presId="urn:microsoft.com/office/officeart/2005/8/layout/cycle8"/>
    <dgm:cxn modelId="{01DB775C-27A1-41DB-A201-84A26F683717}" type="presOf" srcId="{2B32FC4E-480B-4E6E-8867-95AC2E02D2D7}" destId="{C4E469A0-5E87-425C-A25D-66DA6E0B3203}" srcOrd="1" destOrd="0" presId="urn:microsoft.com/office/officeart/2005/8/layout/cycle8"/>
    <dgm:cxn modelId="{9FF4F5B3-AEE9-44A0-A24A-6BFC7E858612}" type="presOf" srcId="{5B09DC95-1EC0-4389-B111-9F6F874E8EA0}" destId="{83BD6184-DB73-4A40-B433-D086D703DFB3}" srcOrd="0" destOrd="0" presId="urn:microsoft.com/office/officeart/2005/8/layout/cycle8"/>
    <dgm:cxn modelId="{A7F22BC0-0C77-4A94-8A2A-99F8D474D0DB}" type="presOf" srcId="{CA76DDCD-6EFD-4834-B6E9-20B278FE1803}" destId="{50C676CF-54E1-4E1B-BC59-53BBFEF769A9}" srcOrd="1" destOrd="0" presId="urn:microsoft.com/office/officeart/2005/8/layout/cycle8"/>
    <dgm:cxn modelId="{669828C9-A9CC-4976-987D-3066D04C2B3C}" type="presOf" srcId="{CA76DDCD-6EFD-4834-B6E9-20B278FE1803}" destId="{6BE62DE4-71A4-4735-8967-E5969F8696FD}" srcOrd="0" destOrd="0" presId="urn:microsoft.com/office/officeart/2005/8/layout/cycle8"/>
    <dgm:cxn modelId="{124AEED8-C8B4-4E05-8224-43E02BBA55C8}" type="presParOf" srcId="{83BD6184-DB73-4A40-B433-D086D703DFB3}" destId="{1940F884-DC48-4CBD-BFCD-C466B53EC655}" srcOrd="0" destOrd="0" presId="urn:microsoft.com/office/officeart/2005/8/layout/cycle8"/>
    <dgm:cxn modelId="{6C052251-1C3F-4A59-B738-90DFD6CD20B9}" type="presParOf" srcId="{83BD6184-DB73-4A40-B433-D086D703DFB3}" destId="{E668B305-6710-4E03-8B04-5B19D75C21B2}" srcOrd="1" destOrd="0" presId="urn:microsoft.com/office/officeart/2005/8/layout/cycle8"/>
    <dgm:cxn modelId="{B9582122-D280-4B0D-8B26-B591DA5E6697}" type="presParOf" srcId="{83BD6184-DB73-4A40-B433-D086D703DFB3}" destId="{ACC42EF5-EFAB-4C28-88E3-7B64EE867E49}" srcOrd="2" destOrd="0" presId="urn:microsoft.com/office/officeart/2005/8/layout/cycle8"/>
    <dgm:cxn modelId="{7EAEF655-9B7B-4C56-B01B-39E552AE5C16}" type="presParOf" srcId="{83BD6184-DB73-4A40-B433-D086D703DFB3}" destId="{CF25CE37-D8CC-438E-B2A0-BA6CB150E014}" srcOrd="3" destOrd="0" presId="urn:microsoft.com/office/officeart/2005/8/layout/cycle8"/>
    <dgm:cxn modelId="{0B2D4449-7DD1-43AE-BFC6-4B780850779D}" type="presParOf" srcId="{83BD6184-DB73-4A40-B433-D086D703DFB3}" destId="{13FE0F08-6579-4058-80D5-B2B7451A1D9A}" srcOrd="4" destOrd="0" presId="urn:microsoft.com/office/officeart/2005/8/layout/cycle8"/>
    <dgm:cxn modelId="{5B3EC71D-2E2E-4660-B73C-08791FD1A945}" type="presParOf" srcId="{83BD6184-DB73-4A40-B433-D086D703DFB3}" destId="{A2AB1F57-D6C6-41CB-9DB9-6B645B60AF73}" srcOrd="5" destOrd="0" presId="urn:microsoft.com/office/officeart/2005/8/layout/cycle8"/>
    <dgm:cxn modelId="{89A97A20-924E-4E00-9B0A-5A22EB968E98}" type="presParOf" srcId="{83BD6184-DB73-4A40-B433-D086D703DFB3}" destId="{D6BBCE00-70AA-44D2-9E09-A7FE5931C171}" srcOrd="6" destOrd="0" presId="urn:microsoft.com/office/officeart/2005/8/layout/cycle8"/>
    <dgm:cxn modelId="{18019687-7259-41AA-906D-5D18E54DA1A7}" type="presParOf" srcId="{83BD6184-DB73-4A40-B433-D086D703DFB3}" destId="{C4E469A0-5E87-425C-A25D-66DA6E0B3203}" srcOrd="7" destOrd="0" presId="urn:microsoft.com/office/officeart/2005/8/layout/cycle8"/>
    <dgm:cxn modelId="{60B9CF62-0395-46E7-9594-D44D768EF667}" type="presParOf" srcId="{83BD6184-DB73-4A40-B433-D086D703DFB3}" destId="{6BE62DE4-71A4-4735-8967-E5969F8696FD}" srcOrd="8" destOrd="0" presId="urn:microsoft.com/office/officeart/2005/8/layout/cycle8"/>
    <dgm:cxn modelId="{2F9F3E7F-8BCB-4C29-BCA4-E5048C185E30}" type="presParOf" srcId="{83BD6184-DB73-4A40-B433-D086D703DFB3}" destId="{D8783C39-CFF1-4B18-9233-A4ECE0E73099}" srcOrd="9" destOrd="0" presId="urn:microsoft.com/office/officeart/2005/8/layout/cycle8"/>
    <dgm:cxn modelId="{89C60499-85BE-48F5-BF7C-3CB63EC84247}" type="presParOf" srcId="{83BD6184-DB73-4A40-B433-D086D703DFB3}" destId="{3845C49B-D5EB-4B18-BB79-07CFF63DB12F}" srcOrd="10" destOrd="0" presId="urn:microsoft.com/office/officeart/2005/8/layout/cycle8"/>
    <dgm:cxn modelId="{A41E7474-9316-4DE7-9F7D-FB2B5CD5B25A}" type="presParOf" srcId="{83BD6184-DB73-4A40-B433-D086D703DFB3}" destId="{50C676CF-54E1-4E1B-BC59-53BBFEF769A9}" srcOrd="11" destOrd="0" presId="urn:microsoft.com/office/officeart/2005/8/layout/cycle8"/>
    <dgm:cxn modelId="{9DF6640D-93B7-4003-BB36-5FA652432906}" type="presParOf" srcId="{83BD6184-DB73-4A40-B433-D086D703DFB3}" destId="{905DED06-7F2F-45A3-BE26-9B686610031B}" srcOrd="12" destOrd="0" presId="urn:microsoft.com/office/officeart/2005/8/layout/cycle8"/>
    <dgm:cxn modelId="{34F927AB-F923-4223-A22C-D2855DBD00CB}" type="presParOf" srcId="{83BD6184-DB73-4A40-B433-D086D703DFB3}" destId="{D09F12D4-AD35-4B5A-954A-DD3BDC967828}" srcOrd="13" destOrd="0" presId="urn:microsoft.com/office/officeart/2005/8/layout/cycle8"/>
    <dgm:cxn modelId="{9E091F35-CC06-4B2D-A965-314B2EA7D927}" type="presParOf" srcId="{83BD6184-DB73-4A40-B433-D086D703DFB3}" destId="{0AA566E0-7B3E-4FCE-8231-A06BB964FC9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58841-40A1-40E8-91CF-DE26F346C36B}">
      <dsp:nvSpPr>
        <dsp:cNvPr id="0" name=""/>
        <dsp:cNvSpPr/>
      </dsp:nvSpPr>
      <dsp:spPr>
        <a:xfrm rot="16200000">
          <a:off x="1602560" y="1563571"/>
          <a:ext cx="3483661" cy="2292065"/>
        </a:xfrm>
        <a:prstGeom prst="round2SameRect">
          <a:avLst>
            <a:gd name="adj1" fmla="val 16670"/>
            <a:gd name="adj2" fmla="val 0"/>
          </a:avLst>
        </a:prstGeom>
        <a:solidFill>
          <a:srgbClr val="CBF7F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91440" tIns="152400" rIns="137160" bIns="152400" numCol="1" spcCol="1270" anchor="t" anchorCtr="0">
          <a:noAutofit/>
        </a:bodyPr>
        <a:lstStyle/>
        <a:p>
          <a:pPr lvl="0" algn="l" defTabSz="1066800">
            <a:lnSpc>
              <a:spcPct val="90000"/>
            </a:lnSpc>
            <a:spcBef>
              <a:spcPct val="0"/>
            </a:spcBef>
            <a:spcAft>
              <a:spcPct val="35000"/>
            </a:spcAft>
          </a:pPr>
          <a:endParaRPr lang="es-MX" sz="2400" b="1" kern="1200" dirty="0" smtClean="0"/>
        </a:p>
        <a:p>
          <a:pPr lvl="0" algn="ctr" defTabSz="1066800">
            <a:lnSpc>
              <a:spcPct val="90000"/>
            </a:lnSpc>
            <a:spcBef>
              <a:spcPct val="0"/>
            </a:spcBef>
            <a:spcAft>
              <a:spcPct val="35000"/>
            </a:spcAft>
          </a:pPr>
          <a:endParaRPr lang="es-MX" sz="2400" b="1" kern="1200" dirty="0" smtClean="0"/>
        </a:p>
        <a:p>
          <a:pPr lvl="0" algn="ctr" defTabSz="1066800">
            <a:lnSpc>
              <a:spcPct val="90000"/>
            </a:lnSpc>
            <a:spcBef>
              <a:spcPct val="0"/>
            </a:spcBef>
            <a:spcAft>
              <a:spcPct val="35000"/>
            </a:spcAft>
          </a:pPr>
          <a:r>
            <a:rPr lang="es-MX" sz="2400" b="1" kern="1200" dirty="0" smtClean="0"/>
            <a:t>Financiamiento público</a:t>
          </a:r>
          <a:endParaRPr lang="es-MX" sz="2400" b="1" kern="1200" dirty="0"/>
        </a:p>
      </dsp:txBody>
      <dsp:txXfrm rot="5400000">
        <a:off x="2310268" y="1079683"/>
        <a:ext cx="2180155" cy="3259841"/>
      </dsp:txXfrm>
    </dsp:sp>
    <dsp:sp modelId="{39DE7282-7B0F-4CF2-BE56-0ACD43AEDCE2}">
      <dsp:nvSpPr>
        <dsp:cNvPr id="0" name=""/>
        <dsp:cNvSpPr/>
      </dsp:nvSpPr>
      <dsp:spPr>
        <a:xfrm rot="5400000">
          <a:off x="3828115" y="1524230"/>
          <a:ext cx="3483661" cy="2370748"/>
        </a:xfrm>
        <a:prstGeom prst="round2SameRect">
          <a:avLst>
            <a:gd name="adj1" fmla="val 16670"/>
            <a:gd name="adj2" fmla="val 0"/>
          </a:avLst>
        </a:prstGeom>
        <a:solidFill>
          <a:srgbClr val="FDD7FB"/>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25730" tIns="139700" rIns="83820" bIns="139700" numCol="1" spcCol="1270" anchor="t" anchorCtr="0">
          <a:noAutofit/>
        </a:bodyPr>
        <a:lstStyle/>
        <a:p>
          <a:pPr lvl="0" algn="l" defTabSz="977900">
            <a:lnSpc>
              <a:spcPct val="90000"/>
            </a:lnSpc>
            <a:spcBef>
              <a:spcPct val="0"/>
            </a:spcBef>
            <a:spcAft>
              <a:spcPct val="35000"/>
            </a:spcAft>
          </a:pPr>
          <a:endParaRPr lang="es-MX" sz="2200" b="1" kern="1200" dirty="0" smtClean="0"/>
        </a:p>
        <a:p>
          <a:pPr lvl="0" algn="l" defTabSz="977900">
            <a:lnSpc>
              <a:spcPct val="90000"/>
            </a:lnSpc>
            <a:spcBef>
              <a:spcPct val="0"/>
            </a:spcBef>
            <a:spcAft>
              <a:spcPct val="35000"/>
            </a:spcAft>
          </a:pPr>
          <a:endParaRPr lang="es-MX" sz="2200" b="1" kern="1200" dirty="0" smtClean="0"/>
        </a:p>
        <a:p>
          <a:pPr lvl="0" algn="ctr" defTabSz="977900">
            <a:lnSpc>
              <a:spcPct val="90000"/>
            </a:lnSpc>
            <a:spcBef>
              <a:spcPct val="0"/>
            </a:spcBef>
            <a:spcAft>
              <a:spcPct val="35000"/>
            </a:spcAft>
          </a:pPr>
          <a:r>
            <a:rPr lang="es-MX" sz="2400" b="1" kern="1200" dirty="0" smtClean="0"/>
            <a:t>Financiamiento privado</a:t>
          </a:r>
          <a:endParaRPr lang="es-MX" sz="2400" b="1" kern="1200" dirty="0"/>
        </a:p>
      </dsp:txBody>
      <dsp:txXfrm rot="-5400000">
        <a:off x="4384572" y="1083525"/>
        <a:ext cx="2254997" cy="3252159"/>
      </dsp:txXfrm>
    </dsp:sp>
    <dsp:sp modelId="{DACE13A2-4256-4FB9-B2E6-3784A12155E1}">
      <dsp:nvSpPr>
        <dsp:cNvPr id="0" name=""/>
        <dsp:cNvSpPr/>
      </dsp:nvSpPr>
      <dsp:spPr>
        <a:xfrm>
          <a:off x="3344173" y="0"/>
          <a:ext cx="2225554" cy="2225446"/>
        </a:xfrm>
        <a:prstGeom prst="circularArrow">
          <a:avLst>
            <a:gd name="adj1" fmla="val 12500"/>
            <a:gd name="adj2" fmla="val 1142322"/>
            <a:gd name="adj3" fmla="val 20457678"/>
            <a:gd name="adj4" fmla="val 10800000"/>
            <a:gd name="adj5" fmla="val 125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9E7598-9AEB-40A9-9813-9C87CC03959B}">
      <dsp:nvSpPr>
        <dsp:cNvPr id="0" name=""/>
        <dsp:cNvSpPr/>
      </dsp:nvSpPr>
      <dsp:spPr>
        <a:xfrm rot="10800000">
          <a:off x="3344173" y="3193220"/>
          <a:ext cx="2225554" cy="2225446"/>
        </a:xfrm>
        <a:prstGeom prst="circularArrow">
          <a:avLst>
            <a:gd name="adj1" fmla="val 12500"/>
            <a:gd name="adj2" fmla="val 1142322"/>
            <a:gd name="adj3" fmla="val 20457678"/>
            <a:gd name="adj4" fmla="val 10800000"/>
            <a:gd name="adj5" fmla="val 125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0F884-DC48-4CBD-BFCD-C466B53EC655}">
      <dsp:nvSpPr>
        <dsp:cNvPr id="0" name=""/>
        <dsp:cNvSpPr/>
      </dsp:nvSpPr>
      <dsp:spPr>
        <a:xfrm>
          <a:off x="1881902" y="352213"/>
          <a:ext cx="4551680" cy="4551680"/>
        </a:xfrm>
        <a:prstGeom prst="pie">
          <a:avLst>
            <a:gd name="adj1" fmla="val 16200000"/>
            <a:gd name="adj2" fmla="val 18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t>33.3%</a:t>
          </a:r>
        </a:p>
        <a:p>
          <a:pPr lvl="0" algn="ctr" defTabSz="1066800">
            <a:lnSpc>
              <a:spcPct val="90000"/>
            </a:lnSpc>
            <a:spcBef>
              <a:spcPct val="0"/>
            </a:spcBef>
            <a:spcAft>
              <a:spcPct val="35000"/>
            </a:spcAft>
          </a:pPr>
          <a:r>
            <a:rPr lang="es-MX" sz="2400" b="1" kern="1200" dirty="0" smtClean="0"/>
            <a:t>Diputados</a:t>
          </a:r>
          <a:endParaRPr lang="es-MX" sz="2400" b="1" kern="1200" dirty="0"/>
        </a:p>
      </dsp:txBody>
      <dsp:txXfrm>
        <a:off x="4280746" y="1316736"/>
        <a:ext cx="1625600" cy="1354666"/>
      </dsp:txXfrm>
    </dsp:sp>
    <dsp:sp modelId="{13FE0F08-6579-4058-80D5-B2B7451A1D9A}">
      <dsp:nvSpPr>
        <dsp:cNvPr id="0" name=""/>
        <dsp:cNvSpPr/>
      </dsp:nvSpPr>
      <dsp:spPr>
        <a:xfrm>
          <a:off x="1788159" y="514773"/>
          <a:ext cx="4551680" cy="4551680"/>
        </a:xfrm>
        <a:prstGeom prst="pie">
          <a:avLst>
            <a:gd name="adj1" fmla="val 1800000"/>
            <a:gd name="adj2" fmla="val 90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t>33.3%</a:t>
          </a:r>
        </a:p>
        <a:p>
          <a:pPr lvl="0" algn="ctr" defTabSz="1066800">
            <a:lnSpc>
              <a:spcPct val="90000"/>
            </a:lnSpc>
            <a:spcBef>
              <a:spcPct val="0"/>
            </a:spcBef>
            <a:spcAft>
              <a:spcPct val="35000"/>
            </a:spcAft>
          </a:pPr>
          <a:r>
            <a:rPr lang="es-MX" sz="2400" b="1" kern="1200" dirty="0" smtClean="0"/>
            <a:t>Regidores</a:t>
          </a:r>
          <a:endParaRPr lang="es-MX" sz="2400" b="1" kern="1200" dirty="0"/>
        </a:p>
      </dsp:txBody>
      <dsp:txXfrm>
        <a:off x="2871893" y="3467946"/>
        <a:ext cx="2438400" cy="1192106"/>
      </dsp:txXfrm>
    </dsp:sp>
    <dsp:sp modelId="{6BE62DE4-71A4-4735-8967-E5969F8696FD}">
      <dsp:nvSpPr>
        <dsp:cNvPr id="0" name=""/>
        <dsp:cNvSpPr/>
      </dsp:nvSpPr>
      <dsp:spPr>
        <a:xfrm>
          <a:off x="1694416" y="352213"/>
          <a:ext cx="4551680" cy="4551680"/>
        </a:xfrm>
        <a:prstGeom prst="pie">
          <a:avLst>
            <a:gd name="adj1" fmla="val 9000000"/>
            <a:gd name="adj2" fmla="val 162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t>33.3%</a:t>
          </a:r>
        </a:p>
        <a:p>
          <a:pPr lvl="0" algn="ctr" defTabSz="1066800">
            <a:lnSpc>
              <a:spcPct val="90000"/>
            </a:lnSpc>
            <a:spcBef>
              <a:spcPct val="0"/>
            </a:spcBef>
            <a:spcAft>
              <a:spcPct val="35000"/>
            </a:spcAft>
          </a:pPr>
          <a:r>
            <a:rPr lang="es-MX" sz="2400" b="1" kern="1200" dirty="0" smtClean="0"/>
            <a:t>Gobernador</a:t>
          </a:r>
          <a:endParaRPr lang="es-MX" sz="2400" b="1" kern="1200" dirty="0"/>
        </a:p>
      </dsp:txBody>
      <dsp:txXfrm>
        <a:off x="2221653" y="1316736"/>
        <a:ext cx="1625600" cy="1354666"/>
      </dsp:txXfrm>
    </dsp:sp>
    <dsp:sp modelId="{905DED06-7F2F-45A3-BE26-9B686610031B}">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D09F12D4-AD35-4B5A-954A-DD3BDC967828}">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0AA566E0-7B3E-4FCE-8231-A06BB964FC96}">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CABBEF6-C0CD-45D1-AFE6-64B2014A3426}" type="datetimeFigureOut">
              <a:rPr lang="es-MX" smtClean="0"/>
              <a:t>31/08/2017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121139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CABBEF6-C0CD-45D1-AFE6-64B2014A3426}" type="datetimeFigureOut">
              <a:rPr lang="es-MX" smtClean="0"/>
              <a:t>31/08/2017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184079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CABBEF6-C0CD-45D1-AFE6-64B2014A3426}" type="datetimeFigureOut">
              <a:rPr lang="es-MX" smtClean="0"/>
              <a:t>31/08/2017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105214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CABBEF6-C0CD-45D1-AFE6-64B2014A3426}" type="datetimeFigureOut">
              <a:rPr lang="es-MX" smtClean="0"/>
              <a:t>31/08/2017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22919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CABBEF6-C0CD-45D1-AFE6-64B2014A3426}" type="datetimeFigureOut">
              <a:rPr lang="es-MX" smtClean="0"/>
              <a:t>31/08/2017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424674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CABBEF6-C0CD-45D1-AFE6-64B2014A3426}" type="datetimeFigureOut">
              <a:rPr lang="es-MX" smtClean="0"/>
              <a:t>31/08/2017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325954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CABBEF6-C0CD-45D1-AFE6-64B2014A3426}" type="datetimeFigureOut">
              <a:rPr lang="es-MX" smtClean="0"/>
              <a:t>31/08/2017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42417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CABBEF6-C0CD-45D1-AFE6-64B2014A3426}" type="datetimeFigureOut">
              <a:rPr lang="es-MX" smtClean="0"/>
              <a:t>31/08/2017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277646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ABBEF6-C0CD-45D1-AFE6-64B2014A3426}" type="datetimeFigureOut">
              <a:rPr lang="es-MX" smtClean="0"/>
              <a:t>31/08/2017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323192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CABBEF6-C0CD-45D1-AFE6-64B2014A3426}" type="datetimeFigureOut">
              <a:rPr lang="es-MX" smtClean="0"/>
              <a:t>31/08/2017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167121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CABBEF6-C0CD-45D1-AFE6-64B2014A3426}" type="datetimeFigureOut">
              <a:rPr lang="es-MX" smtClean="0"/>
              <a:t>31/08/2017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0624327-A5F6-496D-803D-F093772D9C8E}" type="slidenum">
              <a:rPr lang="es-MX" smtClean="0"/>
              <a:t>‹Nº›</a:t>
            </a:fld>
            <a:endParaRPr lang="es-MX"/>
          </a:p>
        </p:txBody>
      </p:sp>
    </p:spTree>
    <p:extLst>
      <p:ext uri="{BB962C8B-B14F-4D97-AF65-F5344CB8AC3E}">
        <p14:creationId xmlns:p14="http://schemas.microsoft.com/office/powerpoint/2010/main" val="297472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BBEF6-C0CD-45D1-AFE6-64B2014A3426}" type="datetimeFigureOut">
              <a:rPr lang="es-MX" smtClean="0"/>
              <a:t>31/08/2017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24327-A5F6-496D-803D-F093772D9C8E}" type="slidenum">
              <a:rPr lang="es-MX" smtClean="0"/>
              <a:t>‹Nº›</a:t>
            </a:fld>
            <a:endParaRPr lang="es-MX"/>
          </a:p>
        </p:txBody>
      </p:sp>
    </p:spTree>
    <p:extLst>
      <p:ext uri="{BB962C8B-B14F-4D97-AF65-F5344CB8AC3E}">
        <p14:creationId xmlns:p14="http://schemas.microsoft.com/office/powerpoint/2010/main" val="3995994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6200" y="2427296"/>
            <a:ext cx="10126132" cy="1384995"/>
          </a:xfrm>
          <a:prstGeom prst="rect">
            <a:avLst/>
          </a:prstGeom>
          <a:noFill/>
        </p:spPr>
        <p:txBody>
          <a:bodyPr wrap="square" rtlCol="0">
            <a:spAutoFit/>
          </a:bodyPr>
          <a:lstStyle/>
          <a:p>
            <a:pPr algn="ctr"/>
            <a:r>
              <a:rPr lang="es-MX" sz="3600" b="1" dirty="0" smtClean="0">
                <a:ln w="0"/>
                <a:effectLst>
                  <a:outerShdw blurRad="38100" dist="19050" dir="2700000" algn="tl" rotWithShape="0">
                    <a:schemeClr val="dk1">
                      <a:alpha val="40000"/>
                    </a:schemeClr>
                  </a:outerShdw>
                </a:effectLst>
              </a:rPr>
              <a:t>MÓDULO:</a:t>
            </a:r>
          </a:p>
          <a:p>
            <a:pPr algn="ctr"/>
            <a:r>
              <a:rPr lang="es-MX" sz="4800" b="1" dirty="0" smtClean="0">
                <a:ln w="0"/>
                <a:effectLst>
                  <a:outerShdw blurRad="38100" dist="19050" dir="2700000" algn="tl" rotWithShape="0">
                    <a:schemeClr val="dk1">
                      <a:alpha val="40000"/>
                    </a:schemeClr>
                  </a:outerShdw>
                </a:effectLst>
              </a:rPr>
              <a:t>CANDIDATURAS INDEPENDIENTES</a:t>
            </a:r>
            <a:endParaRPr lang="es-MX" sz="4800" b="1" dirty="0">
              <a:ln w="0"/>
              <a:effectLst>
                <a:outerShdw blurRad="38100" dist="19050" dir="2700000" algn="tl" rotWithShape="0">
                  <a:schemeClr val="dk1">
                    <a:alpha val="40000"/>
                  </a:schemeClr>
                </a:outerShdw>
              </a:effectLst>
            </a:endParaRPr>
          </a:p>
        </p:txBody>
      </p:sp>
      <p:sp>
        <p:nvSpPr>
          <p:cNvPr id="3" name="CuadroTexto 2"/>
          <p:cNvSpPr txBox="1"/>
          <p:nvPr/>
        </p:nvSpPr>
        <p:spPr>
          <a:xfrm>
            <a:off x="3759200" y="4727735"/>
            <a:ext cx="5528733" cy="1077218"/>
          </a:xfrm>
          <a:prstGeom prst="rect">
            <a:avLst/>
          </a:prstGeom>
          <a:noFill/>
        </p:spPr>
        <p:txBody>
          <a:bodyPr wrap="square" rtlCol="0">
            <a:spAutoFit/>
          </a:bodyPr>
          <a:lstStyle/>
          <a:p>
            <a:pPr algn="ctr"/>
            <a:r>
              <a:rPr lang="es-MX" sz="3200" b="1" dirty="0" smtClean="0"/>
              <a:t>Yolidabey Alvarado de la Cruz</a:t>
            </a:r>
          </a:p>
          <a:p>
            <a:pPr algn="ctr"/>
            <a:r>
              <a:rPr lang="es-MX" sz="3200" b="1" dirty="0" smtClean="0"/>
              <a:t>Magistrada Electoral</a:t>
            </a:r>
            <a:endParaRPr lang="es-MX" sz="3200" b="1" dirty="0"/>
          </a:p>
        </p:txBody>
      </p:sp>
      <p:pic>
        <p:nvPicPr>
          <p:cNvPr id="11" name="Imagen 10"/>
          <p:cNvPicPr>
            <a:picLocks noChangeAspect="1"/>
          </p:cNvPicPr>
          <p:nvPr/>
        </p:nvPicPr>
        <p:blipFill rotWithShape="1">
          <a:blip r:embed="rId2"/>
          <a:srcRect b="66561"/>
          <a:stretch/>
        </p:blipFill>
        <p:spPr>
          <a:xfrm>
            <a:off x="0" y="0"/>
            <a:ext cx="12192000" cy="1625600"/>
          </a:xfrm>
          <a:prstGeom prst="rect">
            <a:avLst/>
          </a:prstGeom>
        </p:spPr>
      </p:pic>
      <p:pic>
        <p:nvPicPr>
          <p:cNvPr id="12" name="Imagen 11"/>
          <p:cNvPicPr>
            <a:picLocks noChangeAspect="1"/>
          </p:cNvPicPr>
          <p:nvPr/>
        </p:nvPicPr>
        <p:blipFill rotWithShape="1">
          <a:blip r:embed="rId2"/>
          <a:srcRect t="65043"/>
          <a:stretch/>
        </p:blipFill>
        <p:spPr>
          <a:xfrm>
            <a:off x="0" y="6208716"/>
            <a:ext cx="12192000" cy="649284"/>
          </a:xfrm>
          <a:prstGeom prst="rect">
            <a:avLst/>
          </a:prstGeom>
        </p:spPr>
      </p:pic>
      <p:pic>
        <p:nvPicPr>
          <p:cNvPr id="13" name="Imagen 12"/>
          <p:cNvPicPr>
            <a:picLocks noChangeAspect="1"/>
          </p:cNvPicPr>
          <p:nvPr/>
        </p:nvPicPr>
        <p:blipFill>
          <a:blip r:embed="rId3"/>
          <a:stretch>
            <a:fillRect/>
          </a:stretch>
        </p:blipFill>
        <p:spPr>
          <a:xfrm>
            <a:off x="5083923" y="5739283"/>
            <a:ext cx="3243353" cy="938865"/>
          </a:xfrm>
          <a:prstGeom prst="rect">
            <a:avLst/>
          </a:prstGeom>
        </p:spPr>
      </p:pic>
      <p:sp>
        <p:nvSpPr>
          <p:cNvPr id="5" name="CuadroTexto 4"/>
          <p:cNvSpPr txBox="1"/>
          <p:nvPr/>
        </p:nvSpPr>
        <p:spPr>
          <a:xfrm>
            <a:off x="1472141" y="1207247"/>
            <a:ext cx="9874249" cy="830997"/>
          </a:xfrm>
          <a:prstGeom prst="rect">
            <a:avLst/>
          </a:prstGeom>
          <a:noFill/>
        </p:spPr>
        <p:txBody>
          <a:bodyPr wrap="square" rtlCol="0">
            <a:spAutoFit/>
          </a:bodyPr>
          <a:lstStyle/>
          <a:p>
            <a:pPr algn="ctr"/>
            <a:r>
              <a:rPr lang="es-MX" sz="4800" b="1" dirty="0" smtClean="0"/>
              <a:t>DIPLOMADO EN DERECHO ELECTORAL</a:t>
            </a:r>
            <a:endParaRPr lang="es-MX" sz="4800" b="1" dirty="0"/>
          </a:p>
        </p:txBody>
      </p:sp>
    </p:spTree>
    <p:extLst>
      <p:ext uri="{BB962C8B-B14F-4D97-AF65-F5344CB8AC3E}">
        <p14:creationId xmlns:p14="http://schemas.microsoft.com/office/powerpoint/2010/main" val="1228276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2288" y="250045"/>
            <a:ext cx="9760450" cy="523220"/>
          </a:xfrm>
          <a:prstGeom prst="rect">
            <a:avLst/>
          </a:prstGeom>
          <a:noFill/>
        </p:spPr>
        <p:txBody>
          <a:bodyPr wrap="square" rtlCol="0">
            <a:spAutoFit/>
          </a:bodyPr>
          <a:lstStyle/>
          <a:p>
            <a:r>
              <a:rPr lang="es-MX" sz="2800" b="1" dirty="0" smtClean="0"/>
              <a:t>RECHAZO A LAS CANDIDATURAS INDEPENDIENTES (1946-2011)</a:t>
            </a:r>
            <a:endParaRPr lang="es-MX" sz="2800" b="1" dirty="0"/>
          </a:p>
        </p:txBody>
      </p:sp>
      <p:sp>
        <p:nvSpPr>
          <p:cNvPr id="6" name="Rectángulo redondeado 5"/>
          <p:cNvSpPr/>
          <p:nvPr/>
        </p:nvSpPr>
        <p:spPr>
          <a:xfrm>
            <a:off x="205484" y="1000408"/>
            <a:ext cx="5927029" cy="1323439"/>
          </a:xfrm>
          <a:prstGeom prst="roundRect">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205484" y="1023492"/>
            <a:ext cx="5927030" cy="1323439"/>
          </a:xfrm>
          <a:prstGeom prst="rect">
            <a:avLst/>
          </a:prstGeom>
          <a:noFill/>
        </p:spPr>
        <p:txBody>
          <a:bodyPr wrap="square" rtlCol="0">
            <a:spAutoFit/>
          </a:bodyPr>
          <a:lstStyle/>
          <a:p>
            <a:pPr algn="just"/>
            <a:r>
              <a:rPr lang="es-MX" sz="2000" dirty="0" smtClean="0"/>
              <a:t>La Ley Electoral de 1946, promulgada por Manuel Ávila Camacho, limitó exclusivamente a los partidos políticos el derecho de registrar candidaturas para acceder a los cargos de elección popular.</a:t>
            </a:r>
            <a:endParaRPr lang="es-MX" sz="2000" dirty="0"/>
          </a:p>
        </p:txBody>
      </p:sp>
      <p:sp>
        <p:nvSpPr>
          <p:cNvPr id="8" name="Rectángulo redondeado 7"/>
          <p:cNvSpPr/>
          <p:nvPr/>
        </p:nvSpPr>
        <p:spPr>
          <a:xfrm>
            <a:off x="205484" y="2513279"/>
            <a:ext cx="5927029" cy="134591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205484" y="2543570"/>
            <a:ext cx="5927030" cy="1323439"/>
          </a:xfrm>
          <a:prstGeom prst="rect">
            <a:avLst/>
          </a:prstGeom>
          <a:noFill/>
        </p:spPr>
        <p:txBody>
          <a:bodyPr wrap="square" rtlCol="0">
            <a:spAutoFit/>
          </a:bodyPr>
          <a:lstStyle/>
          <a:p>
            <a:pPr algn="just"/>
            <a:r>
              <a:rPr lang="es-MX" sz="2000" dirty="0" smtClean="0"/>
              <a:t>En 1998, la ciudadana María del Rosario Elizondo Salinas, se postuló como candidata sin registro a una presidencia municipal, obteniendo el triunfo, que fue avalado por el TEPJF.</a:t>
            </a:r>
            <a:endParaRPr lang="es-MX" sz="2000" dirty="0"/>
          </a:p>
        </p:txBody>
      </p:sp>
      <p:sp>
        <p:nvSpPr>
          <p:cNvPr id="10" name="Rectángulo redondeado 9"/>
          <p:cNvSpPr/>
          <p:nvPr/>
        </p:nvSpPr>
        <p:spPr>
          <a:xfrm>
            <a:off x="205483" y="4025542"/>
            <a:ext cx="5927029" cy="268348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205484" y="4154479"/>
            <a:ext cx="5927029" cy="2554545"/>
          </a:xfrm>
          <a:prstGeom prst="rect">
            <a:avLst/>
          </a:prstGeom>
          <a:noFill/>
        </p:spPr>
        <p:txBody>
          <a:bodyPr wrap="square" rtlCol="0">
            <a:spAutoFit/>
          </a:bodyPr>
          <a:lstStyle/>
          <a:p>
            <a:pPr algn="just"/>
            <a:r>
              <a:rPr lang="es-MX" sz="2000" dirty="0" smtClean="0"/>
              <a:t>En 2005, Jorge Castañeda </a:t>
            </a:r>
            <a:r>
              <a:rPr lang="es-MX" sz="2000" dirty="0" err="1" smtClean="0"/>
              <a:t>Gutman</a:t>
            </a:r>
            <a:r>
              <a:rPr lang="es-MX" sz="2000" dirty="0" smtClean="0"/>
              <a:t>, solicitó su registro como candidato independiente a la Presidencia de la República y ante la negativa, agotó los procedimientos internos y presentó una queja ante la CIDH, que determinó que los Estados gozan de amplia libertad en la configuración del sufragio pasivo, aunque obligó al Estado mexicano a crear un medio efectivo para la protección de los derechos políticos de los ciudadanos.</a:t>
            </a:r>
            <a:endParaRPr lang="es-MX" sz="2000" dirty="0"/>
          </a:p>
        </p:txBody>
      </p:sp>
      <p:sp>
        <p:nvSpPr>
          <p:cNvPr id="15" name="Rectángulo redondeado 14"/>
          <p:cNvSpPr/>
          <p:nvPr/>
        </p:nvSpPr>
        <p:spPr>
          <a:xfrm>
            <a:off x="6380251" y="956997"/>
            <a:ext cx="5609690" cy="13003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p:cNvSpPr txBox="1"/>
          <p:nvPr/>
        </p:nvSpPr>
        <p:spPr>
          <a:xfrm>
            <a:off x="6354566" y="1099343"/>
            <a:ext cx="5609690" cy="1015663"/>
          </a:xfrm>
          <a:prstGeom prst="rect">
            <a:avLst/>
          </a:prstGeom>
          <a:noFill/>
        </p:spPr>
        <p:txBody>
          <a:bodyPr wrap="square" rtlCol="0">
            <a:spAutoFit/>
          </a:bodyPr>
          <a:lstStyle/>
          <a:p>
            <a:pPr algn="just"/>
            <a:r>
              <a:rPr lang="es-MX" sz="2000" dirty="0" smtClean="0"/>
              <a:t>En 2005 y 2006, los congresos locales de Sonora y Yucatán, incorporaron a sus legislaciones las candidaturas independientes.</a:t>
            </a:r>
            <a:endParaRPr lang="es-MX" sz="2000" dirty="0"/>
          </a:p>
        </p:txBody>
      </p:sp>
      <p:sp>
        <p:nvSpPr>
          <p:cNvPr id="17" name="Rectángulo redondeado 16"/>
          <p:cNvSpPr/>
          <p:nvPr/>
        </p:nvSpPr>
        <p:spPr>
          <a:xfrm>
            <a:off x="6405937" y="4270771"/>
            <a:ext cx="5558319" cy="2321959"/>
          </a:xfrm>
          <a:prstGeom prst="roundRect">
            <a:avLst/>
          </a:prstGeom>
          <a:solidFill>
            <a:srgbClr val="FDD7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p:cNvSpPr txBox="1"/>
          <p:nvPr/>
        </p:nvSpPr>
        <p:spPr>
          <a:xfrm>
            <a:off x="6500972" y="4462254"/>
            <a:ext cx="5368247" cy="1938992"/>
          </a:xfrm>
          <a:prstGeom prst="rect">
            <a:avLst/>
          </a:prstGeom>
          <a:noFill/>
        </p:spPr>
        <p:txBody>
          <a:bodyPr wrap="square" rtlCol="0">
            <a:spAutoFit/>
          </a:bodyPr>
          <a:lstStyle/>
          <a:p>
            <a:pPr algn="just"/>
            <a:r>
              <a:rPr lang="es-MX" sz="2000" dirty="0" smtClean="0"/>
              <a:t>En 2009, Felipe Calderón Hinojosa, presentó una iniciativa de reforma a la constitución, para establecer el derecho de los ciudadanos para registrarse de manera independiente, con el respaldo del equivalente al menos al 1% de los ciudadanos inscritos en el padrón electoral.</a:t>
            </a:r>
            <a:endParaRPr lang="es-MX" sz="2000" dirty="0"/>
          </a:p>
        </p:txBody>
      </p:sp>
      <p:sp>
        <p:nvSpPr>
          <p:cNvPr id="19" name="Rectángulo redondeado 18"/>
          <p:cNvSpPr/>
          <p:nvPr/>
        </p:nvSpPr>
        <p:spPr>
          <a:xfrm>
            <a:off x="6405937" y="2424373"/>
            <a:ext cx="5584004" cy="16549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a:off x="6405937" y="2484090"/>
            <a:ext cx="5558319" cy="1631216"/>
          </a:xfrm>
          <a:prstGeom prst="rect">
            <a:avLst/>
          </a:prstGeom>
          <a:noFill/>
        </p:spPr>
        <p:txBody>
          <a:bodyPr wrap="square" rtlCol="0">
            <a:spAutoFit/>
          </a:bodyPr>
          <a:lstStyle/>
          <a:p>
            <a:pPr algn="just"/>
            <a:r>
              <a:rPr lang="es-MX" sz="2000" dirty="0" smtClean="0"/>
              <a:t>En 2007, se reformó el artículo 116 de la CPEUM, regulándose que tanto las leyes electorales locales como las constitucionales locales establecieran que los partidos tenían reconocido el derecho exclusivo del registro de candidatos.</a:t>
            </a:r>
            <a:endParaRPr lang="es-MX" sz="2000" dirty="0"/>
          </a:p>
        </p:txBody>
      </p:sp>
    </p:spTree>
    <p:extLst>
      <p:ext uri="{BB962C8B-B14F-4D97-AF65-F5344CB8AC3E}">
        <p14:creationId xmlns:p14="http://schemas.microsoft.com/office/powerpoint/2010/main" val="365705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2288" y="250045"/>
            <a:ext cx="9760450" cy="954107"/>
          </a:xfrm>
          <a:prstGeom prst="rect">
            <a:avLst/>
          </a:prstGeom>
          <a:noFill/>
        </p:spPr>
        <p:txBody>
          <a:bodyPr wrap="square" rtlCol="0">
            <a:spAutoFit/>
          </a:bodyPr>
          <a:lstStyle/>
          <a:p>
            <a:pPr algn="ctr"/>
            <a:r>
              <a:rPr lang="es-MX" sz="2800" b="1" dirty="0" smtClean="0"/>
              <a:t>RECONOCIMIENTO CONSTITUCIONAL Y LEGAL DE LAS CANDIDATURAS INDEPENDIENTES (2012)</a:t>
            </a:r>
            <a:endParaRPr lang="es-MX" sz="2800" b="1" dirty="0"/>
          </a:p>
        </p:txBody>
      </p:sp>
      <p:sp>
        <p:nvSpPr>
          <p:cNvPr id="4" name="Rectángulo redondeado 3"/>
          <p:cNvSpPr/>
          <p:nvPr/>
        </p:nvSpPr>
        <p:spPr>
          <a:xfrm>
            <a:off x="328772" y="1387011"/>
            <a:ext cx="5167901" cy="1849349"/>
          </a:xfrm>
          <a:prstGeom prst="roundRect">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513708" y="1520575"/>
            <a:ext cx="4798031" cy="1631216"/>
          </a:xfrm>
          <a:prstGeom prst="rect">
            <a:avLst/>
          </a:prstGeom>
          <a:noFill/>
        </p:spPr>
        <p:txBody>
          <a:bodyPr wrap="square" rtlCol="0">
            <a:spAutoFit/>
          </a:bodyPr>
          <a:lstStyle/>
          <a:p>
            <a:pPr algn="just"/>
            <a:r>
              <a:rPr lang="es-MX" sz="2000" dirty="0" smtClean="0"/>
              <a:t>En agosto de 2012, se aprobó y publicó el acuerdo que reforma y adiciona el artículo 35 de la CPEUM, reconociendo el derecho de los ciudadanos de solicitar el registro de manera independiente.</a:t>
            </a:r>
            <a:endParaRPr lang="es-MX" sz="2000" dirty="0"/>
          </a:p>
        </p:txBody>
      </p:sp>
      <p:sp>
        <p:nvSpPr>
          <p:cNvPr id="7" name="Flecha curvada hacia arriba 6"/>
          <p:cNvSpPr/>
          <p:nvPr/>
        </p:nvSpPr>
        <p:spPr>
          <a:xfrm>
            <a:off x="5095982" y="3194075"/>
            <a:ext cx="2743200" cy="1059426"/>
          </a:xfrm>
          <a:prstGeom prst="curved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CuadroTexto 7"/>
          <p:cNvSpPr txBox="1"/>
          <p:nvPr/>
        </p:nvSpPr>
        <p:spPr>
          <a:xfrm>
            <a:off x="5650785" y="3544853"/>
            <a:ext cx="1643865" cy="369332"/>
          </a:xfrm>
          <a:prstGeom prst="rect">
            <a:avLst/>
          </a:prstGeom>
          <a:noFill/>
        </p:spPr>
        <p:txBody>
          <a:bodyPr wrap="square" rtlCol="0">
            <a:spAutoFit/>
          </a:bodyPr>
          <a:lstStyle/>
          <a:p>
            <a:r>
              <a:rPr lang="es-MX" b="1" dirty="0" smtClean="0"/>
              <a:t>SIN EMBARGO</a:t>
            </a:r>
            <a:endParaRPr lang="es-MX" b="1" dirty="0"/>
          </a:p>
        </p:txBody>
      </p:sp>
      <p:sp>
        <p:nvSpPr>
          <p:cNvPr id="10" name="Rectángulo redondeado 9"/>
          <p:cNvSpPr/>
          <p:nvPr/>
        </p:nvSpPr>
        <p:spPr>
          <a:xfrm>
            <a:off x="6760395" y="1344458"/>
            <a:ext cx="5167901" cy="18496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6760395" y="1471311"/>
            <a:ext cx="5189608" cy="1631216"/>
          </a:xfrm>
          <a:prstGeom prst="rect">
            <a:avLst/>
          </a:prstGeom>
          <a:noFill/>
        </p:spPr>
        <p:txBody>
          <a:bodyPr wrap="square" rtlCol="0">
            <a:spAutoFit/>
          </a:bodyPr>
          <a:lstStyle/>
          <a:p>
            <a:pPr algn="just"/>
            <a:r>
              <a:rPr lang="es-MX" sz="2000" dirty="0" smtClean="0"/>
              <a:t>No se modificó el artículo 116 de la CPEUM, ya que seguía estableciendo que las constituciones y leyes locales, debían garantizar que los partidos políticos tuvieran reconocido el derecho exclusivo de registro de candidatos.</a:t>
            </a:r>
            <a:endParaRPr lang="es-MX" sz="2000" dirty="0"/>
          </a:p>
        </p:txBody>
      </p:sp>
      <p:sp>
        <p:nvSpPr>
          <p:cNvPr id="12" name="Flecha abajo 11"/>
          <p:cNvSpPr/>
          <p:nvPr/>
        </p:nvSpPr>
        <p:spPr>
          <a:xfrm>
            <a:off x="9355199" y="3194075"/>
            <a:ext cx="600459" cy="122289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p:cNvSpPr/>
          <p:nvPr/>
        </p:nvSpPr>
        <p:spPr>
          <a:xfrm>
            <a:off x="7996152" y="4416968"/>
            <a:ext cx="3318552" cy="213702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Acción de Inconstitucionalidad</a:t>
            </a:r>
          </a:p>
          <a:p>
            <a:pPr algn="ctr"/>
            <a:r>
              <a:rPr lang="es-MX" dirty="0" smtClean="0">
                <a:ln w="0"/>
                <a:solidFill>
                  <a:schemeClr val="tx1"/>
                </a:solidFill>
                <a:effectLst>
                  <a:outerShdw blurRad="38100" dist="19050" dir="2700000" algn="tl" rotWithShape="0">
                    <a:schemeClr val="dk1">
                      <a:alpha val="40000"/>
                    </a:schemeClr>
                  </a:outerShdw>
                </a:effectLst>
              </a:rPr>
              <a:t>(AI 50/2012, 57/2012 y sus acumuladas 58/2012, 59/2012 y 60/2012: 67/2012 y sus acumuladas</a:t>
            </a:r>
            <a:endParaRPr lang="es-MX" dirty="0">
              <a:ln w="0"/>
              <a:solidFill>
                <a:schemeClr val="tx1"/>
              </a:solidFill>
              <a:effectLst>
                <a:outerShdw blurRad="38100" dist="19050" dir="2700000" algn="tl" rotWithShape="0">
                  <a:schemeClr val="dk1">
                    <a:alpha val="40000"/>
                  </a:schemeClr>
                </a:outerShdw>
              </a:effectLst>
            </a:endParaRPr>
          </a:p>
        </p:txBody>
      </p:sp>
      <p:sp>
        <p:nvSpPr>
          <p:cNvPr id="17" name="Rectángulo redondeado 16"/>
          <p:cNvSpPr/>
          <p:nvPr/>
        </p:nvSpPr>
        <p:spPr>
          <a:xfrm>
            <a:off x="1252288" y="3605635"/>
            <a:ext cx="3594320" cy="304174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p:cNvSpPr/>
          <p:nvPr/>
        </p:nvSpPr>
        <p:spPr>
          <a:xfrm>
            <a:off x="1390918" y="3814782"/>
            <a:ext cx="3319814" cy="2739211"/>
          </a:xfrm>
          <a:prstGeom prst="rect">
            <a:avLst/>
          </a:prstGeom>
        </p:spPr>
        <p:txBody>
          <a:bodyPr wrap="square">
            <a:spAutoFit/>
          </a:bodyPr>
          <a:lstStyle/>
          <a:p>
            <a:pPr algn="just"/>
            <a:r>
              <a:rPr lang="es-MX" dirty="0" smtClean="0">
                <a:solidFill>
                  <a:schemeClr val="tx1"/>
                </a:solidFill>
              </a:rPr>
              <a:t>En el proceso electoral 2011-2012, Manuel Jesús Clouthier Carrillo, solicitó su registro como candidato independiente a la Presidencia de la República.</a:t>
            </a:r>
          </a:p>
          <a:p>
            <a:pPr algn="just"/>
            <a:r>
              <a:rPr lang="es-MX" dirty="0" smtClean="0">
                <a:solidFill>
                  <a:schemeClr val="tx1"/>
                </a:solidFill>
              </a:rPr>
              <a:t>Jurisprudencia 11/2012</a:t>
            </a:r>
          </a:p>
          <a:p>
            <a:pPr algn="just"/>
            <a:r>
              <a:rPr lang="es-MX" sz="1600" b="1" dirty="0" smtClean="0">
                <a:solidFill>
                  <a:schemeClr val="tx1"/>
                </a:solidFill>
              </a:rPr>
              <a:t>CANDIDATURAS INDEPENDIENTES. SU EXCLUSIÓN EN EL SISTEMA ELECTORAL FEDERAL NO VULNERA DERECHOS FUNDAMENTALES</a:t>
            </a:r>
            <a:endParaRPr lang="es-MX" sz="1600" b="1" dirty="0">
              <a:solidFill>
                <a:schemeClr val="tx1"/>
              </a:solidFill>
            </a:endParaRPr>
          </a:p>
        </p:txBody>
      </p:sp>
    </p:spTree>
    <p:extLst>
      <p:ext uri="{BB962C8B-B14F-4D97-AF65-F5344CB8AC3E}">
        <p14:creationId xmlns:p14="http://schemas.microsoft.com/office/powerpoint/2010/main" val="2685442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7141" y="2331054"/>
            <a:ext cx="9924836" cy="1323439"/>
          </a:xfrm>
          <a:prstGeom prst="rect">
            <a:avLst/>
          </a:prstGeom>
          <a:noFill/>
        </p:spPr>
        <p:txBody>
          <a:bodyPr wrap="square" rtlCol="0">
            <a:spAutoFit/>
          </a:bodyPr>
          <a:lstStyle/>
          <a:p>
            <a:pPr algn="ctr"/>
            <a:r>
              <a:rPr lang="es-MX" sz="4000" b="1" dirty="0" smtClean="0"/>
              <a:t>Candidaturas independientes a partir de las reformas de 2014</a:t>
            </a:r>
            <a:endParaRPr lang="es-MX" sz="4000" b="1" dirty="0"/>
          </a:p>
        </p:txBody>
      </p:sp>
    </p:spTree>
    <p:extLst>
      <p:ext uri="{BB962C8B-B14F-4D97-AF65-F5344CB8AC3E}">
        <p14:creationId xmlns:p14="http://schemas.microsoft.com/office/powerpoint/2010/main" val="1137556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10967" y="192418"/>
            <a:ext cx="11241091" cy="1938992"/>
          </a:xfrm>
          <a:prstGeom prst="rect">
            <a:avLst/>
          </a:prstGeom>
          <a:noFill/>
        </p:spPr>
        <p:txBody>
          <a:bodyPr wrap="square" rtlCol="0">
            <a:spAutoFit/>
          </a:bodyPr>
          <a:lstStyle/>
          <a:p>
            <a:pPr algn="just"/>
            <a:r>
              <a:rPr lang="es-MX" sz="2400" dirty="0" smtClean="0"/>
              <a:t>En 2014 se reguló a nivel legal la figura de las candidaturas independientes. La LEGIPE reguló las candidaturas independientes para los cargos de Presidente de la República, Diputados y Senadores del Congreso de la Unión, dejando a las legislaturas locales la libertad configurativa para emitir la normatividad aplicable a los candidatos independientes.</a:t>
            </a:r>
          </a:p>
        </p:txBody>
      </p:sp>
      <p:sp>
        <p:nvSpPr>
          <p:cNvPr id="6" name="Rectángulo redondeado 5"/>
          <p:cNvSpPr/>
          <p:nvPr/>
        </p:nvSpPr>
        <p:spPr>
          <a:xfrm>
            <a:off x="2065107" y="2131410"/>
            <a:ext cx="8322066" cy="179014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En Tabasco, se estableció que sólo se registrará una candidatura independiente para cada cargo de elección popular por el principio de mayoría relativa. El registro es individual, por fórmula o planilla, según corresponda.</a:t>
            </a:r>
            <a:endParaRPr lang="es-MX" dirty="0">
              <a:solidFill>
                <a:schemeClr val="tx1"/>
              </a:solidFill>
            </a:endParaRPr>
          </a:p>
        </p:txBody>
      </p:sp>
      <p:sp>
        <p:nvSpPr>
          <p:cNvPr id="7" name="Rectángulo redondeado 6"/>
          <p:cNvSpPr/>
          <p:nvPr/>
        </p:nvSpPr>
        <p:spPr>
          <a:xfrm>
            <a:off x="2114596" y="4620792"/>
            <a:ext cx="8219326" cy="14692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De existir más de un aspirante, fórmula o planilla de un mismo cargo de elección popular, será registrado el que obtenga el mayor número de respaldos ciudadanos, en cantidad superior al porcentaje señalado para cada cargo.</a:t>
            </a:r>
            <a:endParaRPr lang="es-MX" sz="2400" dirty="0">
              <a:solidFill>
                <a:schemeClr val="tx1"/>
              </a:solidFill>
            </a:endParaRPr>
          </a:p>
        </p:txBody>
      </p:sp>
      <p:sp>
        <p:nvSpPr>
          <p:cNvPr id="8" name="Flecha curvada hacia la izquierda 7"/>
          <p:cNvSpPr/>
          <p:nvPr/>
        </p:nvSpPr>
        <p:spPr>
          <a:xfrm>
            <a:off x="10387173" y="2831083"/>
            <a:ext cx="1264885" cy="2478637"/>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Flecha curvada hacia la derecha 8"/>
          <p:cNvSpPr/>
          <p:nvPr/>
        </p:nvSpPr>
        <p:spPr>
          <a:xfrm>
            <a:off x="601833" y="2843164"/>
            <a:ext cx="1459512" cy="2454476"/>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CuadroTexto 10"/>
          <p:cNvSpPr txBox="1"/>
          <p:nvPr/>
        </p:nvSpPr>
        <p:spPr>
          <a:xfrm>
            <a:off x="5271213" y="6232030"/>
            <a:ext cx="4736387" cy="400110"/>
          </a:xfrm>
          <a:prstGeom prst="rect">
            <a:avLst/>
          </a:prstGeom>
          <a:noFill/>
        </p:spPr>
        <p:txBody>
          <a:bodyPr wrap="square" rtlCol="0">
            <a:spAutoFit/>
          </a:bodyPr>
          <a:lstStyle/>
          <a:p>
            <a:r>
              <a:rPr lang="es-MX" sz="2000" b="1" dirty="0" smtClean="0"/>
              <a:t>ART. 281 LEPPET</a:t>
            </a:r>
            <a:endParaRPr lang="es-MX" sz="2000" b="1" dirty="0"/>
          </a:p>
        </p:txBody>
      </p:sp>
      <p:sp>
        <p:nvSpPr>
          <p:cNvPr id="2" name="CuadroTexto 1"/>
          <p:cNvSpPr txBox="1"/>
          <p:nvPr/>
        </p:nvSpPr>
        <p:spPr>
          <a:xfrm>
            <a:off x="2585513" y="4140204"/>
            <a:ext cx="7277492" cy="338554"/>
          </a:xfrm>
          <a:prstGeom prst="rect">
            <a:avLst/>
          </a:prstGeom>
          <a:noFill/>
        </p:spPr>
        <p:txBody>
          <a:bodyPr wrap="square" rtlCol="0">
            <a:spAutoFit/>
          </a:bodyPr>
          <a:lstStyle/>
          <a:p>
            <a:pPr algn="ctr"/>
            <a:r>
              <a:rPr lang="es-MX" sz="1600" b="1" dirty="0" smtClean="0"/>
              <a:t>ACCION DE INSCONSTITUCIONALIDAD 67/2012 Y SUS ACUMULADOS</a:t>
            </a:r>
            <a:endParaRPr lang="es-MX" sz="1600" b="1" dirty="0"/>
          </a:p>
        </p:txBody>
      </p:sp>
    </p:spTree>
    <p:extLst>
      <p:ext uri="{BB962C8B-B14F-4D97-AF65-F5344CB8AC3E}">
        <p14:creationId xmlns:p14="http://schemas.microsoft.com/office/powerpoint/2010/main" val="324817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5601" y="353368"/>
            <a:ext cx="11065933" cy="1200329"/>
          </a:xfrm>
          <a:prstGeom prst="rect">
            <a:avLst/>
          </a:prstGeom>
          <a:solidFill>
            <a:srgbClr val="67E8F9"/>
          </a:solidFill>
          <a:ln>
            <a:solidFill>
              <a:schemeClr val="tx1"/>
            </a:solidFill>
          </a:ln>
        </p:spPr>
        <p:txBody>
          <a:bodyPr wrap="square" rtlCol="0">
            <a:spAutoFit/>
          </a:bodyPr>
          <a:lstStyle/>
          <a:p>
            <a:pPr algn="just"/>
            <a:r>
              <a:rPr lang="es-MX" sz="2400" dirty="0" smtClean="0"/>
              <a:t>En el caso de la elección de diputados los candidatos independientes deben registrar una fórmula de propietario y suplente, las cuales deben integrarse por dos personas del mismo género. Art. </a:t>
            </a:r>
            <a:r>
              <a:rPr lang="es-MX" sz="2400" dirty="0"/>
              <a:t>2</a:t>
            </a:r>
            <a:r>
              <a:rPr lang="es-MX" sz="2400" dirty="0" smtClean="0"/>
              <a:t>83 LEPPET</a:t>
            </a:r>
            <a:endParaRPr lang="es-MX" sz="2400" dirty="0"/>
          </a:p>
        </p:txBody>
      </p:sp>
      <p:sp>
        <p:nvSpPr>
          <p:cNvPr id="9" name="Rectángulo 8"/>
          <p:cNvSpPr/>
          <p:nvPr/>
        </p:nvSpPr>
        <p:spPr>
          <a:xfrm>
            <a:off x="1231106" y="1926230"/>
            <a:ext cx="4048654" cy="476707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Picture 2" descr="Resultado de imagen para genero femenino"/>
          <p:cNvPicPr>
            <a:picLocks noChangeAspect="1" noChangeArrowheads="1"/>
          </p:cNvPicPr>
          <p:nvPr/>
        </p:nvPicPr>
        <p:blipFill rotWithShape="1">
          <a:blip r:embed="rId2">
            <a:extLst>
              <a:ext uri="{28A0092B-C50C-407E-A947-70E740481C1C}">
                <a14:useLocalDpi xmlns:a14="http://schemas.microsoft.com/office/drawing/2010/main" val="0"/>
              </a:ext>
            </a:extLst>
          </a:blip>
          <a:srcRect r="47972"/>
          <a:stretch/>
        </p:blipFill>
        <p:spPr bwMode="auto">
          <a:xfrm>
            <a:off x="3739885" y="2163296"/>
            <a:ext cx="122502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genero femenino"/>
          <p:cNvPicPr>
            <a:picLocks noChangeAspect="1" noChangeArrowheads="1"/>
          </p:cNvPicPr>
          <p:nvPr/>
        </p:nvPicPr>
        <p:blipFill rotWithShape="1">
          <a:blip r:embed="rId2">
            <a:extLst>
              <a:ext uri="{28A0092B-C50C-407E-A947-70E740481C1C}">
                <a14:useLocalDpi xmlns:a14="http://schemas.microsoft.com/office/drawing/2010/main" val="0"/>
              </a:ext>
            </a:extLst>
          </a:blip>
          <a:srcRect r="47972"/>
          <a:stretch/>
        </p:blipFill>
        <p:spPr bwMode="auto">
          <a:xfrm>
            <a:off x="3739885" y="4593228"/>
            <a:ext cx="1225020" cy="1828800"/>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1231106" y="2607332"/>
            <a:ext cx="2082800" cy="461665"/>
          </a:xfrm>
          <a:prstGeom prst="rect">
            <a:avLst/>
          </a:prstGeom>
          <a:noFill/>
        </p:spPr>
        <p:txBody>
          <a:bodyPr wrap="square" rtlCol="0">
            <a:spAutoFit/>
          </a:bodyPr>
          <a:lstStyle/>
          <a:p>
            <a:r>
              <a:rPr lang="es-MX" sz="2400" b="1" dirty="0" smtClean="0"/>
              <a:t>PROPIETARIA</a:t>
            </a:r>
            <a:endParaRPr lang="es-MX" sz="2400" b="1" dirty="0"/>
          </a:p>
        </p:txBody>
      </p:sp>
      <p:sp>
        <p:nvSpPr>
          <p:cNvPr id="17" name="CuadroTexto 16"/>
          <p:cNvSpPr txBox="1"/>
          <p:nvPr/>
        </p:nvSpPr>
        <p:spPr>
          <a:xfrm>
            <a:off x="1400439" y="5045963"/>
            <a:ext cx="2082800" cy="461665"/>
          </a:xfrm>
          <a:prstGeom prst="rect">
            <a:avLst/>
          </a:prstGeom>
          <a:noFill/>
        </p:spPr>
        <p:txBody>
          <a:bodyPr wrap="square" rtlCol="0">
            <a:spAutoFit/>
          </a:bodyPr>
          <a:lstStyle/>
          <a:p>
            <a:r>
              <a:rPr lang="es-MX" sz="2400" b="1" dirty="0" smtClean="0"/>
              <a:t>SUPLENTE</a:t>
            </a:r>
            <a:endParaRPr lang="es-MX" sz="2400" b="1" dirty="0"/>
          </a:p>
        </p:txBody>
      </p:sp>
      <p:sp>
        <p:nvSpPr>
          <p:cNvPr id="18" name="Rectángulo 17"/>
          <p:cNvSpPr/>
          <p:nvPr/>
        </p:nvSpPr>
        <p:spPr>
          <a:xfrm>
            <a:off x="6912240" y="1926230"/>
            <a:ext cx="4048654" cy="476707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p:cNvPicPr>
            <a:picLocks noChangeAspect="1"/>
          </p:cNvPicPr>
          <p:nvPr/>
        </p:nvPicPr>
        <p:blipFill rotWithShape="1">
          <a:blip r:embed="rId3"/>
          <a:srcRect l="51014"/>
          <a:stretch/>
        </p:blipFill>
        <p:spPr>
          <a:xfrm>
            <a:off x="9279464" y="2163296"/>
            <a:ext cx="1227137" cy="1828800"/>
          </a:xfrm>
          <a:prstGeom prst="rect">
            <a:avLst/>
          </a:prstGeom>
        </p:spPr>
      </p:pic>
      <p:pic>
        <p:nvPicPr>
          <p:cNvPr id="20" name="Imagen 19"/>
          <p:cNvPicPr>
            <a:picLocks noChangeAspect="1"/>
          </p:cNvPicPr>
          <p:nvPr/>
        </p:nvPicPr>
        <p:blipFill rotWithShape="1">
          <a:blip r:embed="rId3"/>
          <a:srcRect l="51014"/>
          <a:stretch/>
        </p:blipFill>
        <p:spPr>
          <a:xfrm>
            <a:off x="9279464" y="4593228"/>
            <a:ext cx="1227137" cy="1828800"/>
          </a:xfrm>
          <a:prstGeom prst="rect">
            <a:avLst/>
          </a:prstGeom>
        </p:spPr>
      </p:pic>
      <p:sp>
        <p:nvSpPr>
          <p:cNvPr id="21" name="CuadroTexto 20"/>
          <p:cNvSpPr txBox="1"/>
          <p:nvPr/>
        </p:nvSpPr>
        <p:spPr>
          <a:xfrm>
            <a:off x="7154331" y="2616031"/>
            <a:ext cx="2082800" cy="461665"/>
          </a:xfrm>
          <a:prstGeom prst="rect">
            <a:avLst/>
          </a:prstGeom>
          <a:noFill/>
        </p:spPr>
        <p:txBody>
          <a:bodyPr wrap="square" rtlCol="0">
            <a:spAutoFit/>
          </a:bodyPr>
          <a:lstStyle/>
          <a:p>
            <a:r>
              <a:rPr lang="es-MX" sz="2400" b="1" dirty="0" smtClean="0"/>
              <a:t>PROPIETARIO</a:t>
            </a:r>
            <a:endParaRPr lang="es-MX" sz="2400" b="1" dirty="0"/>
          </a:p>
        </p:txBody>
      </p:sp>
      <p:sp>
        <p:nvSpPr>
          <p:cNvPr id="22" name="CuadroTexto 21"/>
          <p:cNvSpPr txBox="1"/>
          <p:nvPr/>
        </p:nvSpPr>
        <p:spPr>
          <a:xfrm>
            <a:off x="7357532" y="5045963"/>
            <a:ext cx="2082800" cy="461665"/>
          </a:xfrm>
          <a:prstGeom prst="rect">
            <a:avLst/>
          </a:prstGeom>
          <a:noFill/>
        </p:spPr>
        <p:txBody>
          <a:bodyPr wrap="square" rtlCol="0">
            <a:spAutoFit/>
          </a:bodyPr>
          <a:lstStyle/>
          <a:p>
            <a:r>
              <a:rPr lang="es-MX" sz="2400" b="1" dirty="0" smtClean="0"/>
              <a:t>SUPLENTE</a:t>
            </a:r>
            <a:endParaRPr lang="es-MX" sz="2400" b="1" dirty="0"/>
          </a:p>
        </p:txBody>
      </p:sp>
      <p:sp>
        <p:nvSpPr>
          <p:cNvPr id="13" name="CuadroTexto 12"/>
          <p:cNvSpPr txBox="1"/>
          <p:nvPr/>
        </p:nvSpPr>
        <p:spPr>
          <a:xfrm>
            <a:off x="5817924" y="3361266"/>
            <a:ext cx="715433" cy="1107996"/>
          </a:xfrm>
          <a:prstGeom prst="rect">
            <a:avLst/>
          </a:prstGeom>
          <a:noFill/>
        </p:spPr>
        <p:txBody>
          <a:bodyPr wrap="square" rtlCol="0">
            <a:spAutoFit/>
          </a:bodyPr>
          <a:lstStyle/>
          <a:p>
            <a:r>
              <a:rPr lang="es-MX" sz="6600" b="1" dirty="0" smtClean="0"/>
              <a:t>O</a:t>
            </a:r>
            <a:endParaRPr lang="es-MX" sz="6600" b="1" dirty="0"/>
          </a:p>
        </p:txBody>
      </p:sp>
    </p:spTree>
    <p:extLst>
      <p:ext uri="{BB962C8B-B14F-4D97-AF65-F5344CB8AC3E}">
        <p14:creationId xmlns:p14="http://schemas.microsoft.com/office/powerpoint/2010/main" val="1570155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2965" y="5213017"/>
            <a:ext cx="11286067" cy="1569660"/>
          </a:xfrm>
          <a:prstGeom prst="rect">
            <a:avLst/>
          </a:prstGeom>
          <a:solidFill>
            <a:srgbClr val="DEFEB8"/>
          </a:solidFill>
          <a:ln>
            <a:solidFill>
              <a:schemeClr val="tx1"/>
            </a:solidFill>
          </a:ln>
        </p:spPr>
        <p:txBody>
          <a:bodyPr wrap="square" rtlCol="0">
            <a:spAutoFit/>
          </a:bodyPr>
          <a:lstStyle/>
          <a:p>
            <a:pPr algn="ctr"/>
            <a:r>
              <a:rPr lang="es-MX" sz="2400" b="1" dirty="0" smtClean="0"/>
              <a:t>SENTENCIA SG-JDC-10932/2015</a:t>
            </a:r>
          </a:p>
          <a:p>
            <a:pPr algn="just"/>
            <a:r>
              <a:rPr lang="es-MX" sz="2400" dirty="0" smtClean="0"/>
              <a:t>Se inaplicó el artículo 14.5 de la LEGIPE, que establece que propietario y suplente deben ser del mismo género, permitiendo que Manuel Jesús Clouthier Carrillo integrara una fórmula al cargo de diputado federal junto con María del Roció Zazueta.</a:t>
            </a:r>
            <a:endParaRPr lang="es-MX" sz="2400" dirty="0"/>
          </a:p>
        </p:txBody>
      </p:sp>
      <p:sp>
        <p:nvSpPr>
          <p:cNvPr id="12" name="Rectángulo 11"/>
          <p:cNvSpPr/>
          <p:nvPr/>
        </p:nvSpPr>
        <p:spPr>
          <a:xfrm>
            <a:off x="601135" y="1860337"/>
            <a:ext cx="4826000" cy="30456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2"/>
          <a:stretch>
            <a:fillRect/>
          </a:stretch>
        </p:blipFill>
        <p:spPr>
          <a:xfrm>
            <a:off x="1156833" y="2311332"/>
            <a:ext cx="900568" cy="1126147"/>
          </a:xfrm>
          <a:prstGeom prst="rect">
            <a:avLst/>
          </a:prstGeom>
        </p:spPr>
      </p:pic>
      <p:pic>
        <p:nvPicPr>
          <p:cNvPr id="14" name="Imagen 13"/>
          <p:cNvPicPr>
            <a:picLocks noChangeAspect="1"/>
          </p:cNvPicPr>
          <p:nvPr/>
        </p:nvPicPr>
        <p:blipFill>
          <a:blip r:embed="rId2"/>
          <a:stretch>
            <a:fillRect/>
          </a:stretch>
        </p:blipFill>
        <p:spPr>
          <a:xfrm>
            <a:off x="1156833" y="3643325"/>
            <a:ext cx="900568" cy="1126147"/>
          </a:xfrm>
          <a:prstGeom prst="rect">
            <a:avLst/>
          </a:prstGeom>
        </p:spPr>
      </p:pic>
      <p:pic>
        <p:nvPicPr>
          <p:cNvPr id="15" name="Imagen 14"/>
          <p:cNvPicPr>
            <a:picLocks noChangeAspect="1"/>
          </p:cNvPicPr>
          <p:nvPr/>
        </p:nvPicPr>
        <p:blipFill>
          <a:blip r:embed="rId3"/>
          <a:stretch>
            <a:fillRect/>
          </a:stretch>
        </p:blipFill>
        <p:spPr>
          <a:xfrm>
            <a:off x="3933445" y="2299375"/>
            <a:ext cx="841755" cy="1126147"/>
          </a:xfrm>
          <a:prstGeom prst="rect">
            <a:avLst/>
          </a:prstGeom>
        </p:spPr>
      </p:pic>
      <p:pic>
        <p:nvPicPr>
          <p:cNvPr id="16" name="Imagen 15"/>
          <p:cNvPicPr>
            <a:picLocks noChangeAspect="1"/>
          </p:cNvPicPr>
          <p:nvPr/>
        </p:nvPicPr>
        <p:blipFill>
          <a:blip r:embed="rId3"/>
          <a:stretch>
            <a:fillRect/>
          </a:stretch>
        </p:blipFill>
        <p:spPr>
          <a:xfrm>
            <a:off x="3933444" y="3643323"/>
            <a:ext cx="841755" cy="1126147"/>
          </a:xfrm>
          <a:prstGeom prst="rect">
            <a:avLst/>
          </a:prstGeom>
        </p:spPr>
      </p:pic>
      <p:sp>
        <p:nvSpPr>
          <p:cNvPr id="17" name="CuadroTexto 16"/>
          <p:cNvSpPr txBox="1"/>
          <p:nvPr/>
        </p:nvSpPr>
        <p:spPr>
          <a:xfrm>
            <a:off x="764684" y="1964125"/>
            <a:ext cx="1684866" cy="369332"/>
          </a:xfrm>
          <a:prstGeom prst="rect">
            <a:avLst/>
          </a:prstGeom>
          <a:noFill/>
        </p:spPr>
        <p:txBody>
          <a:bodyPr wrap="square" rtlCol="0">
            <a:spAutoFit/>
          </a:bodyPr>
          <a:lstStyle/>
          <a:p>
            <a:r>
              <a:rPr lang="es-MX" b="1" dirty="0" smtClean="0"/>
              <a:t>1RA. FÓRMULA</a:t>
            </a:r>
            <a:endParaRPr lang="es-MX" b="1" dirty="0"/>
          </a:p>
        </p:txBody>
      </p:sp>
      <p:sp>
        <p:nvSpPr>
          <p:cNvPr id="18" name="CuadroTexto 17"/>
          <p:cNvSpPr txBox="1"/>
          <p:nvPr/>
        </p:nvSpPr>
        <p:spPr>
          <a:xfrm>
            <a:off x="3609673" y="1978149"/>
            <a:ext cx="1684866" cy="369332"/>
          </a:xfrm>
          <a:prstGeom prst="rect">
            <a:avLst/>
          </a:prstGeom>
          <a:noFill/>
        </p:spPr>
        <p:txBody>
          <a:bodyPr wrap="square" rtlCol="0">
            <a:spAutoFit/>
          </a:bodyPr>
          <a:lstStyle/>
          <a:p>
            <a:r>
              <a:rPr lang="es-MX" b="1" dirty="0" smtClean="0"/>
              <a:t>2DA. FÓRMULA</a:t>
            </a:r>
            <a:endParaRPr lang="es-MX" b="1" dirty="0"/>
          </a:p>
        </p:txBody>
      </p:sp>
      <p:sp>
        <p:nvSpPr>
          <p:cNvPr id="19" name="CuadroTexto 18"/>
          <p:cNvSpPr txBox="1"/>
          <p:nvPr/>
        </p:nvSpPr>
        <p:spPr>
          <a:xfrm>
            <a:off x="2169733" y="2700802"/>
            <a:ext cx="1763711" cy="369332"/>
          </a:xfrm>
          <a:prstGeom prst="rect">
            <a:avLst/>
          </a:prstGeom>
          <a:noFill/>
        </p:spPr>
        <p:txBody>
          <a:bodyPr wrap="square" rtlCol="0">
            <a:spAutoFit/>
          </a:bodyPr>
          <a:lstStyle/>
          <a:p>
            <a:r>
              <a:rPr lang="es-MX" b="1" dirty="0" smtClean="0"/>
              <a:t>PROPIETARIO(A)</a:t>
            </a:r>
            <a:endParaRPr lang="es-MX" b="1" dirty="0"/>
          </a:p>
        </p:txBody>
      </p:sp>
      <p:sp>
        <p:nvSpPr>
          <p:cNvPr id="20" name="CuadroTexto 19"/>
          <p:cNvSpPr txBox="1"/>
          <p:nvPr/>
        </p:nvSpPr>
        <p:spPr>
          <a:xfrm>
            <a:off x="2161266" y="3987732"/>
            <a:ext cx="1763711" cy="369332"/>
          </a:xfrm>
          <a:prstGeom prst="rect">
            <a:avLst/>
          </a:prstGeom>
          <a:noFill/>
        </p:spPr>
        <p:txBody>
          <a:bodyPr wrap="square" rtlCol="0">
            <a:spAutoFit/>
          </a:bodyPr>
          <a:lstStyle/>
          <a:p>
            <a:pPr algn="ctr"/>
            <a:r>
              <a:rPr lang="es-MX" b="1" dirty="0" smtClean="0"/>
              <a:t>SUPLENTE</a:t>
            </a:r>
            <a:endParaRPr lang="es-MX" b="1" dirty="0"/>
          </a:p>
        </p:txBody>
      </p:sp>
      <p:sp>
        <p:nvSpPr>
          <p:cNvPr id="21" name="Rectángulo 20"/>
          <p:cNvSpPr/>
          <p:nvPr/>
        </p:nvSpPr>
        <p:spPr>
          <a:xfrm>
            <a:off x="6841027" y="1860336"/>
            <a:ext cx="4826000" cy="30456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2" name="Imagen 21"/>
          <p:cNvPicPr>
            <a:picLocks noChangeAspect="1"/>
          </p:cNvPicPr>
          <p:nvPr/>
        </p:nvPicPr>
        <p:blipFill>
          <a:blip r:embed="rId2"/>
          <a:stretch>
            <a:fillRect/>
          </a:stretch>
        </p:blipFill>
        <p:spPr>
          <a:xfrm>
            <a:off x="10216546" y="2261240"/>
            <a:ext cx="900568" cy="1126147"/>
          </a:xfrm>
          <a:prstGeom prst="rect">
            <a:avLst/>
          </a:prstGeom>
        </p:spPr>
      </p:pic>
      <p:pic>
        <p:nvPicPr>
          <p:cNvPr id="23" name="Imagen 22"/>
          <p:cNvPicPr>
            <a:picLocks noChangeAspect="1"/>
          </p:cNvPicPr>
          <p:nvPr/>
        </p:nvPicPr>
        <p:blipFill>
          <a:blip r:embed="rId2"/>
          <a:stretch>
            <a:fillRect/>
          </a:stretch>
        </p:blipFill>
        <p:spPr>
          <a:xfrm>
            <a:off x="10264917" y="3609324"/>
            <a:ext cx="900568" cy="1126147"/>
          </a:xfrm>
          <a:prstGeom prst="rect">
            <a:avLst/>
          </a:prstGeom>
        </p:spPr>
      </p:pic>
      <p:pic>
        <p:nvPicPr>
          <p:cNvPr id="24" name="Imagen 23"/>
          <p:cNvPicPr>
            <a:picLocks noChangeAspect="1"/>
          </p:cNvPicPr>
          <p:nvPr/>
        </p:nvPicPr>
        <p:blipFill>
          <a:blip r:embed="rId3"/>
          <a:stretch>
            <a:fillRect/>
          </a:stretch>
        </p:blipFill>
        <p:spPr>
          <a:xfrm>
            <a:off x="7397820" y="2261240"/>
            <a:ext cx="841755" cy="1126147"/>
          </a:xfrm>
          <a:prstGeom prst="rect">
            <a:avLst/>
          </a:prstGeom>
        </p:spPr>
      </p:pic>
      <p:pic>
        <p:nvPicPr>
          <p:cNvPr id="25" name="Imagen 24"/>
          <p:cNvPicPr>
            <a:picLocks noChangeAspect="1"/>
          </p:cNvPicPr>
          <p:nvPr/>
        </p:nvPicPr>
        <p:blipFill>
          <a:blip r:embed="rId3"/>
          <a:stretch>
            <a:fillRect/>
          </a:stretch>
        </p:blipFill>
        <p:spPr>
          <a:xfrm>
            <a:off x="7449750" y="3643323"/>
            <a:ext cx="841755" cy="1126147"/>
          </a:xfrm>
          <a:prstGeom prst="rect">
            <a:avLst/>
          </a:prstGeom>
        </p:spPr>
      </p:pic>
      <p:sp>
        <p:nvSpPr>
          <p:cNvPr id="26" name="CuadroTexto 25"/>
          <p:cNvSpPr txBox="1"/>
          <p:nvPr/>
        </p:nvSpPr>
        <p:spPr>
          <a:xfrm>
            <a:off x="7049255" y="1893859"/>
            <a:ext cx="1684866" cy="369332"/>
          </a:xfrm>
          <a:prstGeom prst="rect">
            <a:avLst/>
          </a:prstGeom>
          <a:noFill/>
        </p:spPr>
        <p:txBody>
          <a:bodyPr wrap="square" rtlCol="0">
            <a:spAutoFit/>
          </a:bodyPr>
          <a:lstStyle/>
          <a:p>
            <a:r>
              <a:rPr lang="es-MX" b="1" dirty="0" smtClean="0"/>
              <a:t>1RA. FÓRMULA</a:t>
            </a:r>
            <a:endParaRPr lang="es-MX" b="1" dirty="0"/>
          </a:p>
        </p:txBody>
      </p:sp>
      <p:sp>
        <p:nvSpPr>
          <p:cNvPr id="27" name="CuadroTexto 26"/>
          <p:cNvSpPr txBox="1"/>
          <p:nvPr/>
        </p:nvSpPr>
        <p:spPr>
          <a:xfrm>
            <a:off x="9722606" y="1863923"/>
            <a:ext cx="1684866" cy="369332"/>
          </a:xfrm>
          <a:prstGeom prst="rect">
            <a:avLst/>
          </a:prstGeom>
          <a:noFill/>
        </p:spPr>
        <p:txBody>
          <a:bodyPr wrap="square" rtlCol="0">
            <a:spAutoFit/>
          </a:bodyPr>
          <a:lstStyle/>
          <a:p>
            <a:r>
              <a:rPr lang="es-MX" b="1" dirty="0" smtClean="0"/>
              <a:t>2DA. FÓRMULA</a:t>
            </a:r>
            <a:endParaRPr lang="es-MX" b="1" dirty="0"/>
          </a:p>
        </p:txBody>
      </p:sp>
      <p:sp>
        <p:nvSpPr>
          <p:cNvPr id="28" name="CuadroTexto 27"/>
          <p:cNvSpPr txBox="1"/>
          <p:nvPr/>
        </p:nvSpPr>
        <p:spPr>
          <a:xfrm>
            <a:off x="8372171" y="2666045"/>
            <a:ext cx="1763711" cy="369332"/>
          </a:xfrm>
          <a:prstGeom prst="rect">
            <a:avLst/>
          </a:prstGeom>
          <a:noFill/>
        </p:spPr>
        <p:txBody>
          <a:bodyPr wrap="square" rtlCol="0">
            <a:spAutoFit/>
          </a:bodyPr>
          <a:lstStyle/>
          <a:p>
            <a:r>
              <a:rPr lang="es-MX" b="1" dirty="0" smtClean="0"/>
              <a:t>PROPIETARIO(A)</a:t>
            </a:r>
            <a:endParaRPr lang="es-MX" b="1" dirty="0"/>
          </a:p>
        </p:txBody>
      </p:sp>
      <p:sp>
        <p:nvSpPr>
          <p:cNvPr id="29" name="CuadroTexto 28"/>
          <p:cNvSpPr txBox="1"/>
          <p:nvPr/>
        </p:nvSpPr>
        <p:spPr>
          <a:xfrm>
            <a:off x="8372170" y="3786037"/>
            <a:ext cx="1763711" cy="369332"/>
          </a:xfrm>
          <a:prstGeom prst="rect">
            <a:avLst/>
          </a:prstGeom>
          <a:noFill/>
        </p:spPr>
        <p:txBody>
          <a:bodyPr wrap="square" rtlCol="0">
            <a:spAutoFit/>
          </a:bodyPr>
          <a:lstStyle/>
          <a:p>
            <a:pPr algn="ctr"/>
            <a:r>
              <a:rPr lang="es-MX" b="1" dirty="0" smtClean="0"/>
              <a:t>SUPLENTE</a:t>
            </a:r>
            <a:endParaRPr lang="es-MX" b="1" dirty="0"/>
          </a:p>
        </p:txBody>
      </p:sp>
      <p:sp>
        <p:nvSpPr>
          <p:cNvPr id="30" name="CuadroTexto 29"/>
          <p:cNvSpPr txBox="1"/>
          <p:nvPr/>
        </p:nvSpPr>
        <p:spPr>
          <a:xfrm>
            <a:off x="452966" y="406983"/>
            <a:ext cx="11286067" cy="954107"/>
          </a:xfrm>
          <a:prstGeom prst="rect">
            <a:avLst/>
          </a:prstGeom>
          <a:solidFill>
            <a:srgbClr val="CBF7FD"/>
          </a:solidFill>
          <a:ln>
            <a:solidFill>
              <a:schemeClr val="tx1"/>
            </a:solidFill>
          </a:ln>
        </p:spPr>
        <p:txBody>
          <a:bodyPr wrap="square" rtlCol="0">
            <a:spAutoFit/>
          </a:bodyPr>
          <a:lstStyle/>
          <a:p>
            <a:pPr algn="just"/>
            <a:r>
              <a:rPr lang="es-MX" sz="2800" dirty="0" smtClean="0"/>
              <a:t>En el caso de la elección de senadores deben registrar una lista con dos fórmulas colocadas en orden de prelación (Art.363.1. LEGIPE)</a:t>
            </a:r>
            <a:endParaRPr lang="es-MX" sz="2800" dirty="0"/>
          </a:p>
        </p:txBody>
      </p:sp>
    </p:spTree>
    <p:extLst>
      <p:ext uri="{BB962C8B-B14F-4D97-AF65-F5344CB8AC3E}">
        <p14:creationId xmlns:p14="http://schemas.microsoft.com/office/powerpoint/2010/main" val="742293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7141" y="2343933"/>
            <a:ext cx="9924836" cy="1323439"/>
          </a:xfrm>
          <a:prstGeom prst="rect">
            <a:avLst/>
          </a:prstGeom>
          <a:noFill/>
        </p:spPr>
        <p:txBody>
          <a:bodyPr wrap="square" rtlCol="0">
            <a:spAutoFit/>
          </a:bodyPr>
          <a:lstStyle/>
          <a:p>
            <a:pPr algn="ctr"/>
            <a:r>
              <a:rPr lang="es-MX" sz="4000" b="1" dirty="0" smtClean="0"/>
              <a:t>PROCESO DE SELECCIÓN DE CANDIDATOS INDEPENDIENTES (TABASCO)</a:t>
            </a:r>
            <a:endParaRPr lang="es-MX" sz="4000" b="1" dirty="0"/>
          </a:p>
        </p:txBody>
      </p:sp>
    </p:spTree>
    <p:extLst>
      <p:ext uri="{BB962C8B-B14F-4D97-AF65-F5344CB8AC3E}">
        <p14:creationId xmlns:p14="http://schemas.microsoft.com/office/powerpoint/2010/main" val="2538862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961260" y="1084646"/>
            <a:ext cx="6143946" cy="4524315"/>
          </a:xfrm>
          <a:prstGeom prst="rect">
            <a:avLst/>
          </a:prstGeom>
          <a:noFill/>
        </p:spPr>
        <p:txBody>
          <a:bodyPr wrap="square" rtlCol="0">
            <a:spAutoFit/>
          </a:bodyPr>
          <a:lstStyle/>
          <a:p>
            <a:endParaRPr lang="es-MX" sz="3200" dirty="0" smtClean="0"/>
          </a:p>
          <a:p>
            <a:r>
              <a:rPr lang="es-MX" sz="3200" dirty="0" smtClean="0"/>
              <a:t>Convocatoria</a:t>
            </a:r>
            <a:endParaRPr lang="es-MX" sz="3200" dirty="0"/>
          </a:p>
          <a:p>
            <a:endParaRPr lang="es-MX" sz="3200" dirty="0" smtClean="0"/>
          </a:p>
          <a:p>
            <a:r>
              <a:rPr lang="es-MX" sz="3200" dirty="0" smtClean="0"/>
              <a:t>Manifestación de la intención</a:t>
            </a:r>
          </a:p>
          <a:p>
            <a:endParaRPr lang="es-MX" sz="3200" dirty="0"/>
          </a:p>
          <a:p>
            <a:r>
              <a:rPr lang="es-MX" sz="3200" dirty="0" smtClean="0"/>
              <a:t>Obtención del apoyo ciudadano</a:t>
            </a:r>
            <a:endParaRPr lang="es-MX" sz="3200" dirty="0"/>
          </a:p>
          <a:p>
            <a:endParaRPr lang="es-MX" sz="3200" dirty="0" smtClean="0"/>
          </a:p>
          <a:p>
            <a:r>
              <a:rPr lang="es-MX" sz="3200" dirty="0" smtClean="0"/>
              <a:t>Registro de candidatos independientes</a:t>
            </a:r>
          </a:p>
        </p:txBody>
      </p:sp>
      <p:sp>
        <p:nvSpPr>
          <p:cNvPr id="6" name="Flecha derecha 5"/>
          <p:cNvSpPr/>
          <p:nvPr/>
        </p:nvSpPr>
        <p:spPr>
          <a:xfrm>
            <a:off x="4274053" y="1675111"/>
            <a:ext cx="575352" cy="28767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derecha 6"/>
          <p:cNvSpPr/>
          <p:nvPr/>
        </p:nvSpPr>
        <p:spPr>
          <a:xfrm>
            <a:off x="4274053" y="2690540"/>
            <a:ext cx="575352" cy="28767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derecha 7"/>
          <p:cNvSpPr/>
          <p:nvPr/>
        </p:nvSpPr>
        <p:spPr>
          <a:xfrm>
            <a:off x="4274053" y="3655888"/>
            <a:ext cx="575352" cy="28767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derecha 8"/>
          <p:cNvSpPr/>
          <p:nvPr/>
        </p:nvSpPr>
        <p:spPr>
          <a:xfrm>
            <a:off x="4274053" y="4671317"/>
            <a:ext cx="575352" cy="28767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rot="16200000">
            <a:off x="796618" y="2971798"/>
            <a:ext cx="4365789" cy="750013"/>
          </a:xfrm>
          <a:prstGeom prst="rect">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rPr>
              <a:t>ETAPAS DEL PROCESO</a:t>
            </a:r>
            <a:endParaRPr lang="es-MX" sz="3200" b="1" dirty="0">
              <a:solidFill>
                <a:schemeClr val="tx1"/>
              </a:solidFill>
            </a:endParaRPr>
          </a:p>
        </p:txBody>
      </p:sp>
    </p:spTree>
    <p:extLst>
      <p:ext uri="{BB962C8B-B14F-4D97-AF65-F5344CB8AC3E}">
        <p14:creationId xmlns:p14="http://schemas.microsoft.com/office/powerpoint/2010/main" val="161811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27674" y="293405"/>
            <a:ext cx="5085708" cy="523220"/>
          </a:xfrm>
          <a:prstGeom prst="rect">
            <a:avLst/>
          </a:prstGeom>
          <a:noFill/>
        </p:spPr>
        <p:txBody>
          <a:bodyPr wrap="square" rtlCol="0">
            <a:spAutoFit/>
          </a:bodyPr>
          <a:lstStyle/>
          <a:p>
            <a:pPr algn="ctr"/>
            <a:r>
              <a:rPr lang="es-MX" sz="2800" b="1" dirty="0" smtClean="0"/>
              <a:t>CONVOCATORIA</a:t>
            </a:r>
            <a:endParaRPr lang="es-MX" sz="2800" b="1" dirty="0"/>
          </a:p>
        </p:txBody>
      </p:sp>
      <p:sp>
        <p:nvSpPr>
          <p:cNvPr id="3" name="CuadroTexto 2"/>
          <p:cNvSpPr txBox="1"/>
          <p:nvPr/>
        </p:nvSpPr>
        <p:spPr>
          <a:xfrm>
            <a:off x="772998" y="912046"/>
            <a:ext cx="11101444" cy="400110"/>
          </a:xfrm>
          <a:prstGeom prst="rect">
            <a:avLst/>
          </a:prstGeom>
          <a:noFill/>
        </p:spPr>
        <p:txBody>
          <a:bodyPr wrap="square" rtlCol="0">
            <a:spAutoFit/>
          </a:bodyPr>
          <a:lstStyle/>
          <a:p>
            <a:pPr algn="just"/>
            <a:r>
              <a:rPr lang="es-MX" sz="2000" dirty="0" smtClean="0"/>
              <a:t>A cada elección ordinaria o extraordinaria precederá una convocatoria expedida por el Consejo Estatal.</a:t>
            </a:r>
            <a:endParaRPr lang="es-MX" sz="2000" dirty="0"/>
          </a:p>
        </p:txBody>
      </p:sp>
      <p:sp>
        <p:nvSpPr>
          <p:cNvPr id="5" name="CuadroTexto 4"/>
          <p:cNvSpPr txBox="1"/>
          <p:nvPr/>
        </p:nvSpPr>
        <p:spPr>
          <a:xfrm>
            <a:off x="4246210" y="1540576"/>
            <a:ext cx="4095183" cy="2246769"/>
          </a:xfrm>
          <a:prstGeom prst="rect">
            <a:avLst/>
          </a:prstGeom>
          <a:noFill/>
        </p:spPr>
        <p:txBody>
          <a:bodyPr wrap="square" rtlCol="0">
            <a:spAutoFit/>
          </a:bodyPr>
          <a:lstStyle/>
          <a:p>
            <a:pPr algn="just"/>
            <a:r>
              <a:rPr lang="es-MX" sz="2000" dirty="0" smtClean="0"/>
              <a:t>Debe ser publicada en el Periódico Oficial del Estado, en los periódicos de mayor circulación en la entidad y en la página de internet del Instituto Estatal a más tardar el 1º de diciembre del año anterior al de la elección.</a:t>
            </a:r>
            <a:endParaRPr lang="es-MX" sz="2000" dirty="0"/>
          </a:p>
        </p:txBody>
      </p:sp>
      <p:sp>
        <p:nvSpPr>
          <p:cNvPr id="6" name="CuadroTexto 5"/>
          <p:cNvSpPr txBox="1"/>
          <p:nvPr/>
        </p:nvSpPr>
        <p:spPr>
          <a:xfrm>
            <a:off x="429940" y="4195647"/>
            <a:ext cx="3816270" cy="1938992"/>
          </a:xfrm>
          <a:prstGeom prst="rect">
            <a:avLst/>
          </a:prstGeom>
          <a:noFill/>
          <a:ln>
            <a:noFill/>
          </a:ln>
        </p:spPr>
        <p:txBody>
          <a:bodyPr wrap="square" rtlCol="0">
            <a:spAutoFit/>
          </a:bodyPr>
          <a:lstStyle/>
          <a:p>
            <a:pPr algn="just"/>
            <a:r>
              <a:rPr lang="es-MX" sz="2000" dirty="0" smtClean="0"/>
              <a:t>Debe establecer las bases y lineamientos para la participación de candidatos independientes, así como señalarse los cargos de elección popular a los que pueden aspirar.</a:t>
            </a:r>
            <a:endParaRPr lang="es-MX" sz="2000" dirty="0"/>
          </a:p>
        </p:txBody>
      </p:sp>
      <p:pic>
        <p:nvPicPr>
          <p:cNvPr id="7" name="Imagen 6"/>
          <p:cNvPicPr>
            <a:picLocks noChangeAspect="1"/>
          </p:cNvPicPr>
          <p:nvPr/>
        </p:nvPicPr>
        <p:blipFill>
          <a:blip r:embed="rId2"/>
          <a:stretch>
            <a:fillRect/>
          </a:stretch>
        </p:blipFill>
        <p:spPr>
          <a:xfrm>
            <a:off x="4383206" y="3787345"/>
            <a:ext cx="3645268" cy="2722323"/>
          </a:xfrm>
          <a:prstGeom prst="rect">
            <a:avLst/>
          </a:prstGeom>
        </p:spPr>
      </p:pic>
      <p:sp>
        <p:nvSpPr>
          <p:cNvPr id="8" name="CuadroTexto 7"/>
          <p:cNvSpPr txBox="1"/>
          <p:nvPr/>
        </p:nvSpPr>
        <p:spPr>
          <a:xfrm>
            <a:off x="8165471" y="4105706"/>
            <a:ext cx="3842535" cy="2246769"/>
          </a:xfrm>
          <a:prstGeom prst="rect">
            <a:avLst/>
          </a:prstGeom>
          <a:noFill/>
        </p:spPr>
        <p:txBody>
          <a:bodyPr wrap="square" rtlCol="0">
            <a:spAutoFit/>
          </a:bodyPr>
          <a:lstStyle/>
          <a:p>
            <a:pPr algn="just"/>
            <a:r>
              <a:rPr lang="es-MX" sz="2000" dirty="0" smtClean="0"/>
              <a:t>Debe señalarse los requisitos que deben cumplir, la documentación comprobatoria requerida, la fecha de inicio del plazo para recabar el apoyo ciudadano, los topes de gastos que pueden erogar y los formatos para ello.</a:t>
            </a:r>
            <a:endParaRPr lang="es-MX" sz="2000" dirty="0"/>
          </a:p>
        </p:txBody>
      </p:sp>
    </p:spTree>
    <p:extLst>
      <p:ext uri="{BB962C8B-B14F-4D97-AF65-F5344CB8AC3E}">
        <p14:creationId xmlns:p14="http://schemas.microsoft.com/office/powerpoint/2010/main" val="2765366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17844" y="1803455"/>
            <a:ext cx="3586838" cy="3477875"/>
          </a:xfrm>
          <a:prstGeom prst="rect">
            <a:avLst/>
          </a:prstGeom>
          <a:noFill/>
        </p:spPr>
        <p:txBody>
          <a:bodyPr wrap="square" rtlCol="0">
            <a:spAutoFit/>
          </a:bodyPr>
          <a:lstStyle/>
          <a:p>
            <a:pPr algn="just"/>
            <a:r>
              <a:rPr lang="es-MX" sz="2000" dirty="0" smtClean="0"/>
              <a:t>Los requisitos deben estar dentro de los parámetros establecidos en la Constitución, de lo contrario pueden ser declarados inconstitucionales, tal y como ocurrió en el proceso 2014-2015, cuando la Sala Superior del TEPJF al resolver el SUP-JDC-33/2016, declaró inconstitucionales los siguientes requisitos:</a:t>
            </a:r>
            <a:endParaRPr lang="es-MX" sz="2000" dirty="0"/>
          </a:p>
        </p:txBody>
      </p:sp>
      <p:sp>
        <p:nvSpPr>
          <p:cNvPr id="4" name="CuadroTexto 3"/>
          <p:cNvSpPr txBox="1"/>
          <p:nvPr/>
        </p:nvSpPr>
        <p:spPr>
          <a:xfrm>
            <a:off x="4580826" y="1495679"/>
            <a:ext cx="7418230" cy="3477875"/>
          </a:xfrm>
          <a:prstGeom prst="rect">
            <a:avLst/>
          </a:prstGeom>
          <a:noFill/>
        </p:spPr>
        <p:txBody>
          <a:bodyPr wrap="square" rtlCol="0">
            <a:spAutoFit/>
          </a:bodyPr>
          <a:lstStyle/>
          <a:p>
            <a:pPr algn="just"/>
            <a:endParaRPr lang="es-MX" sz="2000" dirty="0"/>
          </a:p>
          <a:p>
            <a:pPr algn="just"/>
            <a:r>
              <a:rPr lang="es-MX" sz="2000" dirty="0" smtClean="0"/>
              <a:t>No ser militante o afiliado a un partido político en los últimos 6 años.</a:t>
            </a:r>
          </a:p>
          <a:p>
            <a:pPr algn="just"/>
            <a:endParaRPr lang="es-MX" sz="2000" dirty="0"/>
          </a:p>
          <a:p>
            <a:pPr algn="just"/>
            <a:r>
              <a:rPr lang="es-MX" sz="2000" dirty="0" smtClean="0"/>
              <a:t>No haber contendido en algún procedimiento interno de selección de candidatos de un partido político dentro de los dos procesos anteriores en el que se aspire a obtener la candidatura.</a:t>
            </a:r>
          </a:p>
          <a:p>
            <a:pPr algn="just"/>
            <a:endParaRPr lang="es-MX" sz="2000" dirty="0" smtClean="0"/>
          </a:p>
          <a:p>
            <a:pPr algn="just"/>
            <a:r>
              <a:rPr lang="es-MX" sz="2000" dirty="0" smtClean="0"/>
              <a:t>Presentar el domicilio de los ciudadanos que apoyen la candidatura.</a:t>
            </a:r>
          </a:p>
          <a:p>
            <a:pPr algn="just"/>
            <a:endParaRPr lang="es-MX" sz="2000" dirty="0" smtClean="0"/>
          </a:p>
          <a:p>
            <a:pPr algn="just"/>
            <a:r>
              <a:rPr lang="es-MX" sz="2000" dirty="0" smtClean="0"/>
              <a:t>Presentar el consentimiento para publicar los datos de los ciudadanos que manifiesten su apoyo.</a:t>
            </a:r>
            <a:endParaRPr lang="es-MX" sz="2000" dirty="0"/>
          </a:p>
        </p:txBody>
      </p:sp>
      <p:sp>
        <p:nvSpPr>
          <p:cNvPr id="5" name="Abrir llave 4"/>
          <p:cNvSpPr/>
          <p:nvPr/>
        </p:nvSpPr>
        <p:spPr>
          <a:xfrm>
            <a:off x="4130063" y="1495679"/>
            <a:ext cx="450763" cy="409342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480273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26675" y="21826"/>
            <a:ext cx="6324600" cy="830997"/>
          </a:xfrm>
          <a:prstGeom prst="rect">
            <a:avLst/>
          </a:prstGeom>
          <a:solidFill>
            <a:srgbClr val="DEFEB8"/>
          </a:solidFill>
          <a:ln>
            <a:solidFill>
              <a:schemeClr val="tx1"/>
            </a:solidFill>
          </a:ln>
        </p:spPr>
        <p:txBody>
          <a:bodyPr wrap="square" rtlCol="0">
            <a:spAutoFit/>
          </a:bodyPr>
          <a:lstStyle/>
          <a:p>
            <a:pPr algn="ctr"/>
            <a:r>
              <a:rPr lang="es-MX" sz="2400" b="1" dirty="0" smtClean="0"/>
              <a:t>TEMAS DEL </a:t>
            </a:r>
            <a:r>
              <a:rPr lang="es-MX" sz="2400" b="1" dirty="0" smtClean="0"/>
              <a:t>MÓDULO CANDIDATURAS INDEPENDIENTES</a:t>
            </a:r>
            <a:endParaRPr lang="es-MX" sz="2400" b="1" dirty="0"/>
          </a:p>
        </p:txBody>
      </p:sp>
      <p:sp>
        <p:nvSpPr>
          <p:cNvPr id="3" name="CuadroTexto 2"/>
          <p:cNvSpPr txBox="1"/>
          <p:nvPr/>
        </p:nvSpPr>
        <p:spPr>
          <a:xfrm>
            <a:off x="599376" y="1059131"/>
            <a:ext cx="11074400" cy="5632311"/>
          </a:xfrm>
          <a:prstGeom prst="rect">
            <a:avLst/>
          </a:prstGeom>
          <a:solidFill>
            <a:srgbClr val="CBF7FD"/>
          </a:solidFill>
          <a:ln>
            <a:solidFill>
              <a:schemeClr val="tx1"/>
            </a:solidFill>
          </a:ln>
        </p:spPr>
        <p:txBody>
          <a:bodyPr wrap="square" rtlCol="0">
            <a:spAutoFit/>
          </a:bodyPr>
          <a:lstStyle/>
          <a:p>
            <a:pPr algn="just"/>
            <a:r>
              <a:rPr lang="es-MX" sz="2000" b="1" dirty="0" smtClean="0"/>
              <a:t>1. </a:t>
            </a:r>
            <a:r>
              <a:rPr lang="es-MX" sz="2000" b="1" dirty="0"/>
              <a:t>¿</a:t>
            </a:r>
            <a:r>
              <a:rPr lang="es-MX" sz="2000" b="1" dirty="0" smtClean="0"/>
              <a:t>Qué son las candidaturas independientes?</a:t>
            </a:r>
          </a:p>
          <a:p>
            <a:pPr algn="just"/>
            <a:endParaRPr lang="es-MX" sz="2000" b="1" dirty="0"/>
          </a:p>
          <a:p>
            <a:pPr algn="just"/>
            <a:r>
              <a:rPr lang="es-MX" sz="2000" b="1" dirty="0" smtClean="0"/>
              <a:t>2. Reconocimiento constitucional y legal de las candidaturas independientes (1810 a la fecha)</a:t>
            </a:r>
          </a:p>
          <a:p>
            <a:pPr algn="just"/>
            <a:endParaRPr lang="es-MX" sz="2000" dirty="0"/>
          </a:p>
          <a:p>
            <a:pPr algn="just"/>
            <a:r>
              <a:rPr lang="es-MX" sz="2000" b="1" dirty="0" smtClean="0"/>
              <a:t>3. Candidaturas independientes a partir de las reformas de 2014.</a:t>
            </a:r>
          </a:p>
          <a:p>
            <a:pPr algn="just"/>
            <a:endParaRPr lang="es-MX" sz="2000" b="1" dirty="0"/>
          </a:p>
          <a:p>
            <a:pPr algn="just"/>
            <a:r>
              <a:rPr lang="es-MX" sz="2000" b="1" dirty="0" smtClean="0"/>
              <a:t>4. Proceso de selección de candidatos independientes (Tabasco)</a:t>
            </a:r>
          </a:p>
          <a:p>
            <a:pPr marL="342900" indent="-342900" algn="just">
              <a:buFont typeface="Arial" panose="020B0604020202020204" pitchFamily="34" charset="0"/>
              <a:buChar char="•"/>
            </a:pPr>
            <a:r>
              <a:rPr lang="es-MX" sz="2000" dirty="0" smtClean="0"/>
              <a:t>Convocatoria</a:t>
            </a:r>
          </a:p>
          <a:p>
            <a:pPr marL="342900" indent="-342900" algn="just">
              <a:buFont typeface="Arial" panose="020B0604020202020204" pitchFamily="34" charset="0"/>
              <a:buChar char="•"/>
            </a:pPr>
            <a:r>
              <a:rPr lang="es-MX" sz="2000" dirty="0" smtClean="0"/>
              <a:t>Manifestación de la intención</a:t>
            </a:r>
          </a:p>
          <a:p>
            <a:pPr marL="342900" indent="-342900" algn="just">
              <a:buFont typeface="Arial" panose="020B0604020202020204" pitchFamily="34" charset="0"/>
              <a:buChar char="•"/>
            </a:pPr>
            <a:r>
              <a:rPr lang="es-MX" sz="2000" dirty="0" smtClean="0"/>
              <a:t>Obtención de apoyo ciudadano</a:t>
            </a:r>
          </a:p>
          <a:p>
            <a:pPr marL="342900" indent="-342900" algn="just">
              <a:buFont typeface="Arial" panose="020B0604020202020204" pitchFamily="34" charset="0"/>
              <a:buChar char="•"/>
            </a:pPr>
            <a:r>
              <a:rPr lang="es-MX" sz="2000" dirty="0" smtClean="0"/>
              <a:t>Registro</a:t>
            </a:r>
          </a:p>
          <a:p>
            <a:pPr algn="just"/>
            <a:endParaRPr lang="es-MX" sz="2000" dirty="0" smtClean="0"/>
          </a:p>
          <a:p>
            <a:pPr algn="just"/>
            <a:r>
              <a:rPr lang="es-MX" sz="2000" b="1" dirty="0" smtClean="0"/>
              <a:t>5. Derechos y prerrogativas</a:t>
            </a:r>
          </a:p>
          <a:p>
            <a:pPr algn="just"/>
            <a:endParaRPr lang="es-MX" sz="2000" b="1" dirty="0" smtClean="0"/>
          </a:p>
          <a:p>
            <a:pPr algn="just"/>
            <a:r>
              <a:rPr lang="es-MX" sz="2000" b="1" dirty="0" smtClean="0"/>
              <a:t>6. Financiamiento y fiscalización</a:t>
            </a:r>
          </a:p>
          <a:p>
            <a:pPr algn="just"/>
            <a:endParaRPr lang="es-MX" sz="2000" b="1" dirty="0"/>
          </a:p>
          <a:p>
            <a:pPr algn="just"/>
            <a:r>
              <a:rPr lang="es-MX" sz="2000" b="1" dirty="0" smtClean="0"/>
              <a:t>7. Candidaturas independientes en los procesos electorales 2014-2016 </a:t>
            </a:r>
            <a:endParaRPr lang="es-MX" sz="2000" dirty="0"/>
          </a:p>
          <a:p>
            <a:pPr algn="just"/>
            <a:endParaRPr lang="es-MX" sz="2000" dirty="0"/>
          </a:p>
        </p:txBody>
      </p:sp>
    </p:spTree>
    <p:extLst>
      <p:ext uri="{BB962C8B-B14F-4D97-AF65-F5344CB8AC3E}">
        <p14:creationId xmlns:p14="http://schemas.microsoft.com/office/powerpoint/2010/main" val="4023887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60248" y="344921"/>
            <a:ext cx="5909509" cy="523220"/>
          </a:xfrm>
          <a:prstGeom prst="rect">
            <a:avLst/>
          </a:prstGeom>
          <a:noFill/>
        </p:spPr>
        <p:txBody>
          <a:bodyPr wrap="square" rtlCol="0">
            <a:spAutoFit/>
          </a:bodyPr>
          <a:lstStyle/>
          <a:p>
            <a:pPr algn="ctr"/>
            <a:r>
              <a:rPr lang="es-MX" sz="2800" b="1" dirty="0" smtClean="0"/>
              <a:t>MANIFESTACIÓN DE LA INTENCIÓN</a:t>
            </a:r>
            <a:endParaRPr lang="es-MX" sz="2800" b="1" dirty="0"/>
          </a:p>
        </p:txBody>
      </p:sp>
      <p:sp>
        <p:nvSpPr>
          <p:cNvPr id="3" name="CuadroTexto 2"/>
          <p:cNvSpPr txBox="1"/>
          <p:nvPr/>
        </p:nvSpPr>
        <p:spPr>
          <a:xfrm>
            <a:off x="656823" y="1171977"/>
            <a:ext cx="11191740" cy="1200329"/>
          </a:xfrm>
          <a:prstGeom prst="rect">
            <a:avLst/>
          </a:prstGeom>
          <a:noFill/>
        </p:spPr>
        <p:txBody>
          <a:bodyPr wrap="square" rtlCol="0">
            <a:spAutoFit/>
          </a:bodyPr>
          <a:lstStyle/>
          <a:p>
            <a:pPr algn="just"/>
            <a:r>
              <a:rPr lang="es-MX" sz="2400" dirty="0" smtClean="0"/>
              <a:t>Los aspirantes a candidatos independientes deben manifestar ante el secretario ejecutivo del Instituto Estatal su interés de participar en el proceso de selección, utilizando el formato correspondiente.</a:t>
            </a:r>
          </a:p>
        </p:txBody>
      </p:sp>
      <p:sp>
        <p:nvSpPr>
          <p:cNvPr id="7" name="Esquina doblada 6"/>
          <p:cNvSpPr/>
          <p:nvPr/>
        </p:nvSpPr>
        <p:spPr>
          <a:xfrm>
            <a:off x="321972" y="3458824"/>
            <a:ext cx="3593205" cy="2785282"/>
          </a:xfrm>
          <a:prstGeom prst="foldedCorner">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squina doblada 7"/>
          <p:cNvSpPr/>
          <p:nvPr/>
        </p:nvSpPr>
        <p:spPr>
          <a:xfrm>
            <a:off x="4313354" y="3458824"/>
            <a:ext cx="3593205" cy="2785282"/>
          </a:xfrm>
          <a:prstGeom prst="foldedCorner">
            <a:avLst/>
          </a:prstGeom>
          <a:solidFill>
            <a:srgbClr val="F7FB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squina doblada 8"/>
          <p:cNvSpPr/>
          <p:nvPr/>
        </p:nvSpPr>
        <p:spPr>
          <a:xfrm>
            <a:off x="8255358" y="3435756"/>
            <a:ext cx="3593205" cy="2785282"/>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379926" y="3661026"/>
            <a:ext cx="3477296" cy="2246769"/>
          </a:xfrm>
          <a:prstGeom prst="rect">
            <a:avLst/>
          </a:prstGeom>
          <a:noFill/>
        </p:spPr>
        <p:txBody>
          <a:bodyPr wrap="square" rtlCol="0">
            <a:spAutoFit/>
          </a:bodyPr>
          <a:lstStyle/>
          <a:p>
            <a:pPr algn="just"/>
            <a:r>
              <a:rPr lang="es-MX" sz="2000" dirty="0" smtClean="0"/>
              <a:t>La manifestación de la intención se realizará a partir del día siguiente al en que se emita la convocatoria y hasta la fecha señalada como inicio del periodo para recabar el apoyo ciudadano . ART. 287.2 LEPPET</a:t>
            </a:r>
            <a:endParaRPr lang="es-MX" sz="2000" dirty="0"/>
          </a:p>
        </p:txBody>
      </p:sp>
      <p:sp>
        <p:nvSpPr>
          <p:cNvPr id="11" name="CuadroTexto 10"/>
          <p:cNvSpPr txBox="1"/>
          <p:nvPr/>
        </p:nvSpPr>
        <p:spPr>
          <a:xfrm>
            <a:off x="4520483" y="3551125"/>
            <a:ext cx="3142445" cy="2246769"/>
          </a:xfrm>
          <a:prstGeom prst="rect">
            <a:avLst/>
          </a:prstGeom>
          <a:noFill/>
        </p:spPr>
        <p:txBody>
          <a:bodyPr wrap="square" rtlCol="0">
            <a:spAutoFit/>
          </a:bodyPr>
          <a:lstStyle/>
          <a:p>
            <a:pPr algn="just"/>
            <a:r>
              <a:rPr lang="es-MX" sz="2000" dirty="0" smtClean="0"/>
              <a:t>Una vez hecha la manifestación de intención,  dentro de los dos días anteriores al inicio del periodo para recabar apoyos ciudadanos. Art. 287.3. LEPPET</a:t>
            </a:r>
            <a:endParaRPr lang="es-MX" sz="2000" dirty="0"/>
          </a:p>
        </p:txBody>
      </p:sp>
      <p:sp>
        <p:nvSpPr>
          <p:cNvPr id="12" name="CuadroTexto 11"/>
          <p:cNvSpPr txBox="1"/>
          <p:nvPr/>
        </p:nvSpPr>
        <p:spPr>
          <a:xfrm>
            <a:off x="8474298" y="3661026"/>
            <a:ext cx="3155324" cy="1323439"/>
          </a:xfrm>
          <a:prstGeom prst="rect">
            <a:avLst/>
          </a:prstGeom>
          <a:noFill/>
        </p:spPr>
        <p:txBody>
          <a:bodyPr wrap="square" rtlCol="0">
            <a:spAutoFit/>
          </a:bodyPr>
          <a:lstStyle/>
          <a:p>
            <a:pPr algn="just"/>
            <a:r>
              <a:rPr lang="es-MX" sz="2000" dirty="0" smtClean="0"/>
              <a:t>Una vez recibida la  constancia respectiva los ciudadanos adquirirán la calidad de aspirantes.</a:t>
            </a:r>
            <a:endParaRPr lang="es-MX" sz="2000" dirty="0"/>
          </a:p>
        </p:txBody>
      </p:sp>
      <p:sp>
        <p:nvSpPr>
          <p:cNvPr id="13" name="CuadroTexto 12"/>
          <p:cNvSpPr txBox="1"/>
          <p:nvPr/>
        </p:nvSpPr>
        <p:spPr>
          <a:xfrm>
            <a:off x="379926" y="2910625"/>
            <a:ext cx="3535251" cy="369332"/>
          </a:xfrm>
          <a:prstGeom prst="rect">
            <a:avLst/>
          </a:prstGeom>
          <a:noFill/>
        </p:spPr>
        <p:txBody>
          <a:bodyPr wrap="square" rtlCol="0">
            <a:spAutoFit/>
          </a:bodyPr>
          <a:lstStyle/>
          <a:p>
            <a:r>
              <a:rPr lang="es-MX" b="1" dirty="0" smtClean="0"/>
              <a:t>MANIFESTACIÓN DE INTENCIÓN</a:t>
            </a:r>
            <a:endParaRPr lang="es-MX" b="1" dirty="0"/>
          </a:p>
        </p:txBody>
      </p:sp>
      <p:sp>
        <p:nvSpPr>
          <p:cNvPr id="14" name="CuadroTexto 13"/>
          <p:cNvSpPr txBox="1"/>
          <p:nvPr/>
        </p:nvSpPr>
        <p:spPr>
          <a:xfrm>
            <a:off x="4720107" y="2934235"/>
            <a:ext cx="3535251" cy="369332"/>
          </a:xfrm>
          <a:prstGeom prst="rect">
            <a:avLst/>
          </a:prstGeom>
          <a:noFill/>
        </p:spPr>
        <p:txBody>
          <a:bodyPr wrap="square" rtlCol="0">
            <a:spAutoFit/>
          </a:bodyPr>
          <a:lstStyle/>
          <a:p>
            <a:r>
              <a:rPr lang="es-MX" b="1" dirty="0" smtClean="0"/>
              <a:t>ENTREGA DE CONSTANCIA</a:t>
            </a:r>
            <a:endParaRPr lang="es-MX" b="1" dirty="0"/>
          </a:p>
        </p:txBody>
      </p:sp>
      <p:sp>
        <p:nvSpPr>
          <p:cNvPr id="15" name="CuadroTexto 14"/>
          <p:cNvSpPr txBox="1"/>
          <p:nvPr/>
        </p:nvSpPr>
        <p:spPr>
          <a:xfrm>
            <a:off x="8414210" y="2934235"/>
            <a:ext cx="3535251" cy="369332"/>
          </a:xfrm>
          <a:prstGeom prst="rect">
            <a:avLst/>
          </a:prstGeom>
          <a:noFill/>
        </p:spPr>
        <p:txBody>
          <a:bodyPr wrap="square" rtlCol="0">
            <a:spAutoFit/>
          </a:bodyPr>
          <a:lstStyle/>
          <a:p>
            <a:r>
              <a:rPr lang="es-MX" b="1" dirty="0"/>
              <a:t> </a:t>
            </a:r>
            <a:r>
              <a:rPr lang="es-MX" b="1" dirty="0" smtClean="0"/>
              <a:t>     CALIDAD DE ASPIRANTES</a:t>
            </a:r>
            <a:endParaRPr lang="es-MX" b="1" dirty="0"/>
          </a:p>
        </p:txBody>
      </p:sp>
    </p:spTree>
    <p:extLst>
      <p:ext uri="{BB962C8B-B14F-4D97-AF65-F5344CB8AC3E}">
        <p14:creationId xmlns:p14="http://schemas.microsoft.com/office/powerpoint/2010/main" val="256034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57600" y="347729"/>
            <a:ext cx="4803820" cy="830997"/>
          </a:xfrm>
          <a:prstGeom prst="rect">
            <a:avLst/>
          </a:prstGeom>
          <a:noFill/>
        </p:spPr>
        <p:txBody>
          <a:bodyPr wrap="square" rtlCol="0">
            <a:spAutoFit/>
          </a:bodyPr>
          <a:lstStyle/>
          <a:p>
            <a:pPr algn="just"/>
            <a:r>
              <a:rPr lang="es-MX" sz="2400" dirty="0" smtClean="0"/>
              <a:t>Con la manifestación de la intención, el candidato independiente debe:</a:t>
            </a:r>
            <a:endParaRPr lang="es-MX" sz="2400" dirty="0"/>
          </a:p>
        </p:txBody>
      </p:sp>
      <p:sp>
        <p:nvSpPr>
          <p:cNvPr id="6" name="CuadroTexto 5"/>
          <p:cNvSpPr txBox="1"/>
          <p:nvPr/>
        </p:nvSpPr>
        <p:spPr>
          <a:xfrm>
            <a:off x="2874150" y="3850783"/>
            <a:ext cx="6091707" cy="1477328"/>
          </a:xfrm>
          <a:prstGeom prst="rect">
            <a:avLst/>
          </a:prstGeom>
          <a:noFill/>
        </p:spPr>
        <p:txBody>
          <a:bodyPr wrap="square" rtlCol="0">
            <a:spAutoFit/>
          </a:bodyPr>
          <a:lstStyle/>
          <a:p>
            <a:pPr algn="ctr"/>
            <a:r>
              <a:rPr lang="es-MX" b="1" dirty="0" smtClean="0"/>
              <a:t>JURISPRUDENCIA 2/2015</a:t>
            </a:r>
          </a:p>
          <a:p>
            <a:pPr algn="just"/>
            <a:r>
              <a:rPr lang="es-MX" dirty="0" smtClean="0"/>
              <a:t>CANDIDATOS INDEPENDIENTES. EL PLAZO PARA SUBSANAR IRREGULARIDADES EN LA MANIFESTACIÓN DE LA INTENCIÓN DEBE OTORGARSE EN TODOS LOS CASOS.</a:t>
            </a:r>
          </a:p>
          <a:p>
            <a:pPr algn="just"/>
            <a:endParaRPr lang="es-MX" dirty="0" smtClean="0"/>
          </a:p>
        </p:txBody>
      </p:sp>
      <p:sp>
        <p:nvSpPr>
          <p:cNvPr id="7" name="Rectángulo 6"/>
          <p:cNvSpPr/>
          <p:nvPr/>
        </p:nvSpPr>
        <p:spPr>
          <a:xfrm>
            <a:off x="463640" y="1785021"/>
            <a:ext cx="4855335" cy="1656974"/>
          </a:xfrm>
          <a:prstGeom prst="rect">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463640" y="1810778"/>
            <a:ext cx="4855335" cy="1631216"/>
          </a:xfrm>
          <a:prstGeom prst="rect">
            <a:avLst/>
          </a:prstGeom>
          <a:noFill/>
        </p:spPr>
        <p:txBody>
          <a:bodyPr wrap="square" rtlCol="0">
            <a:spAutoFit/>
          </a:bodyPr>
          <a:lstStyle/>
          <a:p>
            <a:pPr algn="just"/>
            <a:r>
              <a:rPr lang="es-MX" sz="2000" dirty="0" smtClean="0"/>
              <a:t>Acreditar la creación de una persona jurídico-colectiva constituida en Asociación Civil, la cual deberá tener el mismo tratamiento que un partido político en el régimen fiscal.</a:t>
            </a:r>
            <a:endParaRPr lang="es-MX" sz="2000" dirty="0"/>
          </a:p>
        </p:txBody>
      </p:sp>
      <p:sp>
        <p:nvSpPr>
          <p:cNvPr id="9" name="Rectángulo 8"/>
          <p:cNvSpPr/>
          <p:nvPr/>
        </p:nvSpPr>
        <p:spPr>
          <a:xfrm>
            <a:off x="6694868" y="1778951"/>
            <a:ext cx="4855335" cy="1663043"/>
          </a:xfrm>
          <a:prstGeom prst="rect">
            <a:avLst/>
          </a:prstGeom>
          <a:solidFill>
            <a:srgbClr val="EFFA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6694877" y="1815920"/>
            <a:ext cx="4855335" cy="1631216"/>
          </a:xfrm>
          <a:prstGeom prst="rect">
            <a:avLst/>
          </a:prstGeom>
          <a:noFill/>
        </p:spPr>
        <p:txBody>
          <a:bodyPr wrap="square" rtlCol="0">
            <a:spAutoFit/>
          </a:bodyPr>
          <a:lstStyle/>
          <a:p>
            <a:pPr algn="just"/>
            <a:r>
              <a:rPr lang="es-MX" sz="2000" dirty="0" smtClean="0"/>
              <a:t>Acreditar su alta ante el Sistema de Administración Tributaria y anexar los datos de la cuenta bancaria abierta a nombre de la persona jurídico-colectiva para recibir el financiamiento público y privado.</a:t>
            </a:r>
            <a:endParaRPr lang="es-MX" sz="2000" dirty="0"/>
          </a:p>
        </p:txBody>
      </p:sp>
      <p:cxnSp>
        <p:nvCxnSpPr>
          <p:cNvPr id="15" name="Conector recto de flecha 14"/>
          <p:cNvCxnSpPr>
            <a:stCxn id="3" idx="2"/>
          </p:cNvCxnSpPr>
          <p:nvPr/>
        </p:nvCxnSpPr>
        <p:spPr>
          <a:xfrm flipH="1">
            <a:off x="2781838" y="1178726"/>
            <a:ext cx="3277672" cy="6002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3" idx="2"/>
          </p:cNvCxnSpPr>
          <p:nvPr/>
        </p:nvCxnSpPr>
        <p:spPr>
          <a:xfrm>
            <a:off x="6059510" y="1178726"/>
            <a:ext cx="3457977" cy="6002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redondeado 21"/>
          <p:cNvSpPr/>
          <p:nvPr/>
        </p:nvSpPr>
        <p:spPr>
          <a:xfrm>
            <a:off x="1217053" y="5215944"/>
            <a:ext cx="9684913" cy="1403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t>La autoridad electoral debe requerir al interesado para que subsane las deficiencias dentro de las 48 horas siguientes al requerimiento, incluso cuando la presentación del escrito sea próxima a la culminación del plazo para el registro y no sea dable su desahogo en la fecha límite conforme a las disposiciones normativas.</a:t>
            </a:r>
            <a:endParaRPr lang="es-MX" sz="2000" dirty="0"/>
          </a:p>
        </p:txBody>
      </p:sp>
    </p:spTree>
    <p:extLst>
      <p:ext uri="{BB962C8B-B14F-4D97-AF65-F5344CB8AC3E}">
        <p14:creationId xmlns:p14="http://schemas.microsoft.com/office/powerpoint/2010/main" val="211718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23501" y="195809"/>
            <a:ext cx="5909509" cy="523220"/>
          </a:xfrm>
          <a:prstGeom prst="rect">
            <a:avLst/>
          </a:prstGeom>
          <a:noFill/>
        </p:spPr>
        <p:txBody>
          <a:bodyPr wrap="square" rtlCol="0">
            <a:spAutoFit/>
          </a:bodyPr>
          <a:lstStyle/>
          <a:p>
            <a:pPr algn="ctr"/>
            <a:r>
              <a:rPr lang="es-MX" sz="2800" b="1" dirty="0" smtClean="0"/>
              <a:t>OBTENCIÓN DEL APOYO CIUDADANO</a:t>
            </a:r>
            <a:endParaRPr lang="es-MX" sz="2800" b="1" dirty="0"/>
          </a:p>
        </p:txBody>
      </p:sp>
      <p:sp>
        <p:nvSpPr>
          <p:cNvPr id="4" name="CuadroTexto 3"/>
          <p:cNvSpPr txBox="1"/>
          <p:nvPr/>
        </p:nvSpPr>
        <p:spPr>
          <a:xfrm>
            <a:off x="3322745" y="918657"/>
            <a:ext cx="5203056" cy="3046988"/>
          </a:xfrm>
          <a:prstGeom prst="rect">
            <a:avLst/>
          </a:prstGeom>
          <a:solidFill>
            <a:srgbClr val="CBF7FD"/>
          </a:solidFill>
          <a:ln>
            <a:solidFill>
              <a:schemeClr val="tx1"/>
            </a:solidFill>
          </a:ln>
        </p:spPr>
        <p:txBody>
          <a:bodyPr wrap="square" rtlCol="0">
            <a:spAutoFit/>
          </a:bodyPr>
          <a:lstStyle/>
          <a:p>
            <a:pPr algn="just"/>
            <a:r>
              <a:rPr lang="es-MX" sz="2400" dirty="0" smtClean="0"/>
              <a:t>Los actos tendentes a recabar el apoyo ciudadano, es el conjunto de reuniones públicas, asambleas, marchas y todas aquellas actividades dirigidas a la ciudadanía en general, en el ámbito del estado, distrito o municipio, con el objeto de obtener el apoyo ciudadano en los porcentajes requeridos</a:t>
            </a:r>
            <a:endParaRPr lang="es-MX" sz="2400" dirty="0"/>
          </a:p>
        </p:txBody>
      </p:sp>
      <p:sp>
        <p:nvSpPr>
          <p:cNvPr id="6" name="CuadroTexto 5"/>
          <p:cNvSpPr txBox="1"/>
          <p:nvPr/>
        </p:nvSpPr>
        <p:spPr>
          <a:xfrm>
            <a:off x="795479" y="4589180"/>
            <a:ext cx="4436348" cy="1569660"/>
          </a:xfrm>
          <a:prstGeom prst="rect">
            <a:avLst/>
          </a:prstGeom>
          <a:solidFill>
            <a:srgbClr val="E3F7A1"/>
          </a:solidFill>
          <a:ln>
            <a:solidFill>
              <a:schemeClr val="tx1"/>
            </a:solidFill>
          </a:ln>
        </p:spPr>
        <p:txBody>
          <a:bodyPr wrap="square" rtlCol="0">
            <a:spAutoFit/>
          </a:bodyPr>
          <a:lstStyle/>
          <a:p>
            <a:pPr algn="just"/>
            <a:r>
              <a:rPr lang="es-MX" sz="2400" dirty="0" smtClean="0"/>
              <a:t>Durante esta etapa los candidatos independientes pueden utilizar exclusivamente recursos  privados de origen lícito. Art. 293 LEPPET</a:t>
            </a:r>
            <a:endParaRPr lang="es-MX" sz="2400" dirty="0"/>
          </a:p>
        </p:txBody>
      </p:sp>
      <p:sp>
        <p:nvSpPr>
          <p:cNvPr id="7" name="CuadroTexto 6"/>
          <p:cNvSpPr txBox="1"/>
          <p:nvPr/>
        </p:nvSpPr>
        <p:spPr>
          <a:xfrm>
            <a:off x="6997943" y="4599679"/>
            <a:ext cx="4436348" cy="1569660"/>
          </a:xfrm>
          <a:prstGeom prst="rect">
            <a:avLst/>
          </a:prstGeom>
          <a:solidFill>
            <a:srgbClr val="E3F7A1"/>
          </a:solidFill>
          <a:ln>
            <a:solidFill>
              <a:schemeClr val="tx1"/>
            </a:solidFill>
          </a:ln>
        </p:spPr>
        <p:txBody>
          <a:bodyPr wrap="square" rtlCol="0">
            <a:spAutoFit/>
          </a:bodyPr>
          <a:lstStyle/>
          <a:p>
            <a:pPr algn="just"/>
            <a:r>
              <a:rPr lang="es-MX" sz="2400" dirty="0" smtClean="0"/>
              <a:t>Durante esta etapa no pueden contratar propaganda o cualquier forma de promoción personal en radio y televisión. Art.291 LEPPET</a:t>
            </a:r>
            <a:endParaRPr lang="es-MX" sz="2400" dirty="0"/>
          </a:p>
        </p:txBody>
      </p:sp>
      <p:sp>
        <p:nvSpPr>
          <p:cNvPr id="11" name="Flecha doblada hacia arriba 10"/>
          <p:cNvSpPr/>
          <p:nvPr/>
        </p:nvSpPr>
        <p:spPr>
          <a:xfrm rot="10800000">
            <a:off x="2524255" y="2137895"/>
            <a:ext cx="798490" cy="2451287"/>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doblada hacia arriba 11"/>
          <p:cNvSpPr/>
          <p:nvPr/>
        </p:nvSpPr>
        <p:spPr>
          <a:xfrm rot="10800000" flipH="1">
            <a:off x="8525801" y="2137893"/>
            <a:ext cx="798491" cy="2451287"/>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49052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42323352"/>
              </p:ext>
            </p:extLst>
          </p:nvPr>
        </p:nvGraphicFramePr>
        <p:xfrm>
          <a:off x="412125" y="706365"/>
          <a:ext cx="11372044" cy="5952011"/>
        </p:xfrm>
        <a:graphic>
          <a:graphicData uri="http://schemas.openxmlformats.org/drawingml/2006/table">
            <a:tbl>
              <a:tblPr firstRow="1" bandRow="1">
                <a:tableStyleId>{00A15C55-8517-42AA-B614-E9B94910E393}</a:tableStyleId>
              </a:tblPr>
              <a:tblGrid>
                <a:gridCol w="1738647"/>
                <a:gridCol w="1120462"/>
                <a:gridCol w="8512935"/>
              </a:tblGrid>
              <a:tr h="438443">
                <a:tc>
                  <a:txBody>
                    <a:bodyPr/>
                    <a:lstStyle/>
                    <a:p>
                      <a:pPr algn="ctr"/>
                      <a:r>
                        <a:rPr lang="es-MX" dirty="0" smtClean="0"/>
                        <a:t>CARGO</a:t>
                      </a:r>
                      <a:endParaRPr lang="es-MX" dirty="0"/>
                    </a:p>
                  </a:txBody>
                  <a:tcPr/>
                </a:tc>
                <a:tc>
                  <a:txBody>
                    <a:bodyPr/>
                    <a:lstStyle/>
                    <a:p>
                      <a:pPr algn="ctr"/>
                      <a:r>
                        <a:rPr lang="es-MX" dirty="0" smtClean="0"/>
                        <a:t>PLAZOS</a:t>
                      </a:r>
                      <a:endParaRPr lang="es-MX" dirty="0"/>
                    </a:p>
                  </a:txBody>
                  <a:tcPr/>
                </a:tc>
                <a:tc>
                  <a:txBody>
                    <a:bodyPr/>
                    <a:lstStyle/>
                    <a:p>
                      <a:pPr algn="ctr"/>
                      <a:r>
                        <a:rPr lang="es-MX" dirty="0" smtClean="0"/>
                        <a:t>CANTIDAD DE FIRMAS</a:t>
                      </a:r>
                      <a:endParaRPr lang="es-MX" dirty="0"/>
                    </a:p>
                  </a:txBody>
                  <a:tcPr/>
                </a:tc>
              </a:tr>
              <a:tr h="1405419">
                <a:tc>
                  <a:txBody>
                    <a:bodyPr/>
                    <a:lstStyle/>
                    <a:p>
                      <a:pPr algn="ctr"/>
                      <a:r>
                        <a:rPr lang="es-MX" sz="2000" dirty="0" smtClean="0"/>
                        <a:t>GOBERNADOR</a:t>
                      </a:r>
                      <a:endParaRPr lang="es-MX" sz="2000" dirty="0"/>
                    </a:p>
                  </a:txBody>
                  <a:tcPr/>
                </a:tc>
                <a:tc>
                  <a:txBody>
                    <a:bodyPr/>
                    <a:lstStyle/>
                    <a:p>
                      <a:pPr algn="ctr"/>
                      <a:r>
                        <a:rPr lang="es-MX" sz="2000" dirty="0" smtClean="0"/>
                        <a:t>50 DIAS</a:t>
                      </a:r>
                      <a:endParaRPr lang="es-MX" sz="2000" dirty="0"/>
                    </a:p>
                  </a:txBody>
                  <a:tcPr/>
                </a:tc>
                <a:tc>
                  <a:txBody>
                    <a:bodyPr/>
                    <a:lstStyle/>
                    <a:p>
                      <a:pPr algn="just"/>
                      <a:r>
                        <a:rPr lang="es-MX" sz="2000" dirty="0" smtClean="0"/>
                        <a:t>EL EQUIVALENTE AL 2% DEL PADRON ELECTORAL Y</a:t>
                      </a:r>
                      <a:r>
                        <a:rPr lang="es-MX" sz="2000" baseline="0" dirty="0" smtClean="0"/>
                        <a:t> ESTAR INTEGRADA POR ELECTORES DE POR LO MENOS 11 DISTRITOS ELECTORALES LOCALES, QUE SUMEN CUANDO MENOS EL 1% DE CIUDADANOS QUE FIGUREN EN LA LISTA NOMINAL DE ELECTORES EN CADA UNA DE ELLAS.</a:t>
                      </a:r>
                      <a:endParaRPr lang="es-MX" sz="2000" dirty="0"/>
                    </a:p>
                  </a:txBody>
                  <a:tcPr/>
                </a:tc>
              </a:tr>
              <a:tr h="1405419">
                <a:tc>
                  <a:txBody>
                    <a:bodyPr/>
                    <a:lstStyle/>
                    <a:p>
                      <a:pPr algn="ctr"/>
                      <a:r>
                        <a:rPr lang="es-MX" sz="2000" dirty="0" smtClean="0"/>
                        <a:t>DIPUTADOS </a:t>
                      </a:r>
                      <a:endParaRPr lang="es-MX" sz="2000" dirty="0"/>
                    </a:p>
                  </a:txBody>
                  <a:tcPr/>
                </a:tc>
                <a:tc>
                  <a:txBody>
                    <a:bodyPr/>
                    <a:lstStyle/>
                    <a:p>
                      <a:pPr algn="ctr"/>
                      <a:r>
                        <a:rPr lang="es-MX" sz="2000" dirty="0" smtClean="0"/>
                        <a:t>30 DÍAS</a:t>
                      </a:r>
                      <a:endParaRPr lang="es-MX" sz="2000" dirty="0"/>
                    </a:p>
                  </a:txBody>
                  <a:tcPr/>
                </a:tc>
                <a:tc>
                  <a:txBody>
                    <a:bodyPr/>
                    <a:lstStyle/>
                    <a:p>
                      <a:pPr algn="just"/>
                      <a:r>
                        <a:rPr lang="es-MX" sz="2000" dirty="0" smtClean="0"/>
                        <a:t>EL EQUIVALENT</a:t>
                      </a:r>
                      <a:r>
                        <a:rPr lang="es-MX" sz="2000" baseline="0" dirty="0" smtClean="0"/>
                        <a:t>E AL 6% DEL PADRÓN ELECTORAL CORRESPONDIENTE AL DISTRITO Y ESTAR INTEGRADA POR CIUDADANOS DE POR LO MENOS LA MITAD DE LAS SECCIONES ELECTORALES QUE SUMEN COMO MÍNIMO EL 1.5% DE CIUDADANOS QUE FIGUREN EN EL PADRÓN ELECTORAL.</a:t>
                      </a:r>
                      <a:endParaRPr lang="es-MX" sz="2000" dirty="0"/>
                    </a:p>
                  </a:txBody>
                  <a:tcPr/>
                </a:tc>
              </a:tr>
              <a:tr h="2702730">
                <a:tc>
                  <a:txBody>
                    <a:bodyPr/>
                    <a:lstStyle/>
                    <a:p>
                      <a:pPr algn="ctr"/>
                      <a:r>
                        <a:rPr lang="es-MX" sz="2000" dirty="0" smtClean="0"/>
                        <a:t>REGIDORES</a:t>
                      </a:r>
                      <a:endParaRPr lang="es-MX" sz="2000" dirty="0"/>
                    </a:p>
                  </a:txBody>
                  <a:tcPr/>
                </a:tc>
                <a:tc>
                  <a:txBody>
                    <a:bodyPr/>
                    <a:lstStyle/>
                    <a:p>
                      <a:pPr algn="ctr"/>
                      <a:r>
                        <a:rPr lang="es-MX" sz="2000" dirty="0" smtClean="0"/>
                        <a:t>30 DÍAS</a:t>
                      </a:r>
                      <a:endParaRPr lang="es-MX" sz="2000" dirty="0"/>
                    </a:p>
                  </a:txBody>
                  <a:tcPr/>
                </a:tc>
                <a:tc>
                  <a:txBody>
                    <a:bodyPr/>
                    <a:lstStyle/>
                    <a:p>
                      <a:r>
                        <a:rPr lang="es-MX" sz="2000" dirty="0" smtClean="0"/>
                        <a:t>MUNICIPIOS DE HASTA 50,000</a:t>
                      </a:r>
                      <a:r>
                        <a:rPr lang="es-MX" sz="2000" baseline="0" dirty="0" smtClean="0"/>
                        <a:t> ELECTORES: EL 8% </a:t>
                      </a:r>
                    </a:p>
                    <a:p>
                      <a:r>
                        <a:rPr lang="es-MX" sz="2000" baseline="0" dirty="0" smtClean="0"/>
                        <a:t>MUNICIPIOS DE 50,001 HASTA 100,000 ELECTORES: 6%</a:t>
                      </a:r>
                    </a:p>
                    <a:p>
                      <a:r>
                        <a:rPr lang="es-MX" sz="2000" baseline="0" dirty="0" smtClean="0"/>
                        <a:t>MUNICIPIOS DE 100,001 HASTA 300,000 ELECTORES: 4%</a:t>
                      </a:r>
                    </a:p>
                    <a:p>
                      <a:r>
                        <a:rPr lang="es-MX" sz="2000" baseline="0" dirty="0" smtClean="0"/>
                        <a:t>MUNICIPIOS DE 300,001 EN  ADELANTE: 3%</a:t>
                      </a:r>
                    </a:p>
                    <a:p>
                      <a:pPr algn="just"/>
                      <a:r>
                        <a:rPr lang="es-MX" sz="2000" baseline="0" dirty="0" smtClean="0"/>
                        <a:t>EN TODOS LOS GRUPOS DE MUNICIPIOS, LAS LISTAS DE RESPALDOS DEBERÁN ESTAR INTEGRADAS POR CIUDADANOS DE POR LO MENOS LA MITAD DE LAS SECCIONES ELECTORALES QUE SUMEN CUANDO MENOS EL 1% DEL PADRÓN ELECTORAL EN CADA UNA DE ELLAS.</a:t>
                      </a:r>
                      <a:endParaRPr lang="es-MX" sz="2000" dirty="0"/>
                    </a:p>
                  </a:txBody>
                  <a:tcPr/>
                </a:tc>
              </a:tr>
            </a:tbl>
          </a:graphicData>
        </a:graphic>
      </p:graphicFrame>
      <p:sp>
        <p:nvSpPr>
          <p:cNvPr id="3" name="CuadroTexto 2"/>
          <p:cNvSpPr txBox="1"/>
          <p:nvPr/>
        </p:nvSpPr>
        <p:spPr>
          <a:xfrm>
            <a:off x="4481847" y="154546"/>
            <a:ext cx="3271234" cy="461665"/>
          </a:xfrm>
          <a:prstGeom prst="rect">
            <a:avLst/>
          </a:prstGeom>
          <a:noFill/>
        </p:spPr>
        <p:txBody>
          <a:bodyPr wrap="square" rtlCol="0">
            <a:spAutoFit/>
          </a:bodyPr>
          <a:lstStyle/>
          <a:p>
            <a:r>
              <a:rPr lang="es-MX" sz="2400" b="1" dirty="0" smtClean="0"/>
              <a:t>ARTÍCULO 290 LEPPET</a:t>
            </a:r>
            <a:endParaRPr lang="es-MX" sz="2400" b="1" dirty="0"/>
          </a:p>
        </p:txBody>
      </p:sp>
    </p:spTree>
    <p:extLst>
      <p:ext uri="{BB962C8B-B14F-4D97-AF65-F5344CB8AC3E}">
        <p14:creationId xmlns:p14="http://schemas.microsoft.com/office/powerpoint/2010/main" val="3743293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64406" y="373488"/>
            <a:ext cx="8757634" cy="1569660"/>
          </a:xfrm>
          <a:prstGeom prst="rect">
            <a:avLst/>
          </a:prstGeom>
          <a:noFill/>
        </p:spPr>
        <p:txBody>
          <a:bodyPr wrap="square" rtlCol="0">
            <a:spAutoFit/>
          </a:bodyPr>
          <a:lstStyle/>
          <a:p>
            <a:pPr algn="ctr"/>
            <a:r>
              <a:rPr lang="es-MX" sz="2400" b="1" dirty="0" smtClean="0"/>
              <a:t>JURISPRUDENCIA 16/2016</a:t>
            </a:r>
          </a:p>
          <a:p>
            <a:pPr algn="ctr"/>
            <a:r>
              <a:rPr lang="es-MX" sz="2400" b="1" dirty="0" smtClean="0"/>
              <a:t>CANDIDATURAS INDEPENDIENTES. EL PORCENTAJE DE FIRMAS PARA SU REGISTRO, SE AJUSTA A LOS PRINCIPIOS DE NECESIDAD, IDONEIDAD Y PROPORCIONALIDAD.</a:t>
            </a:r>
            <a:endParaRPr lang="es-MX" sz="2400" b="1" dirty="0"/>
          </a:p>
        </p:txBody>
      </p:sp>
      <p:sp>
        <p:nvSpPr>
          <p:cNvPr id="4" name="Rectángulo redondeado 3"/>
          <p:cNvSpPr/>
          <p:nvPr/>
        </p:nvSpPr>
        <p:spPr>
          <a:xfrm>
            <a:off x="959476" y="2240925"/>
            <a:ext cx="10367493" cy="3863662"/>
          </a:xfrm>
          <a:prstGeom prst="roundRect">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solidFill>
                  <a:schemeClr val="tx1"/>
                </a:solidFill>
              </a:rPr>
              <a:t>Es necesario para demostrar que los aspirantes tienen la necesidad para contender y obtener la mayoría de votos para acceder al cargo público.</a:t>
            </a:r>
          </a:p>
          <a:p>
            <a:pPr algn="just"/>
            <a:endParaRPr lang="es-MX" sz="2400" dirty="0" smtClean="0">
              <a:solidFill>
                <a:schemeClr val="tx1"/>
              </a:solidFill>
            </a:endParaRPr>
          </a:p>
          <a:p>
            <a:pPr algn="just"/>
            <a:r>
              <a:rPr lang="es-MX" sz="2400" dirty="0" smtClean="0">
                <a:solidFill>
                  <a:schemeClr val="tx1"/>
                </a:solidFill>
              </a:rPr>
              <a:t>Es idóneo, porque permite inferir que quien lo cumple, es una auténtica opción política en  una contienda.</a:t>
            </a:r>
          </a:p>
          <a:p>
            <a:pPr algn="just"/>
            <a:endParaRPr lang="es-MX" sz="2400" dirty="0">
              <a:solidFill>
                <a:schemeClr val="tx1"/>
              </a:solidFill>
            </a:endParaRPr>
          </a:p>
          <a:p>
            <a:pPr algn="just"/>
            <a:r>
              <a:rPr lang="es-MX" sz="2400" dirty="0" smtClean="0">
                <a:solidFill>
                  <a:schemeClr val="tx1"/>
                </a:solidFill>
              </a:rPr>
              <a:t>Es proporcional, porque evita la proliferación de candidaturas que no tengan viabilidad de competir en una contienda.</a:t>
            </a:r>
            <a:endParaRPr lang="es-MX" dirty="0">
              <a:solidFill>
                <a:schemeClr val="tx1"/>
              </a:solidFill>
            </a:endParaRPr>
          </a:p>
        </p:txBody>
      </p:sp>
    </p:spTree>
    <p:extLst>
      <p:ext uri="{BB962C8B-B14F-4D97-AF65-F5344CB8AC3E}">
        <p14:creationId xmlns:p14="http://schemas.microsoft.com/office/powerpoint/2010/main" val="2493018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12890" y="618187"/>
            <a:ext cx="8757634" cy="1938992"/>
          </a:xfrm>
          <a:prstGeom prst="rect">
            <a:avLst/>
          </a:prstGeom>
          <a:noFill/>
        </p:spPr>
        <p:txBody>
          <a:bodyPr wrap="square" rtlCol="0">
            <a:spAutoFit/>
          </a:bodyPr>
          <a:lstStyle/>
          <a:p>
            <a:pPr algn="ctr"/>
            <a:r>
              <a:rPr lang="es-MX" sz="2400" b="1" dirty="0" smtClean="0"/>
              <a:t>JURISPRUDENCIA 28/2015</a:t>
            </a:r>
          </a:p>
          <a:p>
            <a:pPr algn="ctr"/>
            <a:r>
              <a:rPr lang="es-MX" sz="2400" b="1" dirty="0" smtClean="0"/>
              <a:t>PRINCIPIO DE PROGRESIVIDAD, VERTIENTES EN LOS DERECHOS POLÍTICO-ELECTORALES</a:t>
            </a:r>
          </a:p>
          <a:p>
            <a:pPr algn="ctr"/>
            <a:endParaRPr lang="es-MX" sz="2400" b="1" dirty="0"/>
          </a:p>
          <a:p>
            <a:pPr algn="ctr"/>
            <a:endParaRPr lang="es-MX" sz="2400" b="1" dirty="0"/>
          </a:p>
        </p:txBody>
      </p:sp>
      <p:sp>
        <p:nvSpPr>
          <p:cNvPr id="3" name="Esquina doblada 2"/>
          <p:cNvSpPr/>
          <p:nvPr/>
        </p:nvSpPr>
        <p:spPr>
          <a:xfrm>
            <a:off x="1146220" y="2286722"/>
            <a:ext cx="9890974" cy="3843622"/>
          </a:xfrm>
          <a:prstGeom prst="foldedCorner">
            <a:avLst/>
          </a:prstGeom>
          <a:solidFill>
            <a:srgbClr val="F7FB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smtClean="0">
              <a:solidFill>
                <a:schemeClr val="tx1"/>
              </a:solidFill>
            </a:endParaRPr>
          </a:p>
          <a:p>
            <a:pPr algn="ctr"/>
            <a:r>
              <a:rPr lang="es-MX" sz="2400" b="1" dirty="0" smtClean="0">
                <a:solidFill>
                  <a:schemeClr val="tx1"/>
                </a:solidFill>
              </a:rPr>
              <a:t>En  el expediente SUP-JDC-1004/2015, la Sala Superior revocó la decisión del OPLE de Baja California Sur, que exigía a un candidato independiente para la elección de gobernador, un porcentaje del 4% del total de los inscritos en la lista nominal.</a:t>
            </a:r>
          </a:p>
          <a:p>
            <a:pPr algn="ctr"/>
            <a:endParaRPr lang="es-MX" sz="2400" b="1" dirty="0">
              <a:solidFill>
                <a:schemeClr val="tx1"/>
              </a:solidFill>
            </a:endParaRPr>
          </a:p>
          <a:p>
            <a:pPr algn="ctr"/>
            <a:r>
              <a:rPr lang="es-MX" sz="2400" b="1" dirty="0" smtClean="0">
                <a:solidFill>
                  <a:schemeClr val="tx1"/>
                </a:solidFill>
              </a:rPr>
              <a:t>Inaplicó el artículo 194 de la Ley Electoral de Baja California Sur, por considerar que era limitante, desproporcionada e injustificada.</a:t>
            </a:r>
            <a:endParaRPr lang="es-MX" b="1" dirty="0">
              <a:solidFill>
                <a:schemeClr val="tx1"/>
              </a:solidFill>
            </a:endParaRPr>
          </a:p>
        </p:txBody>
      </p:sp>
    </p:spTree>
    <p:extLst>
      <p:ext uri="{BB962C8B-B14F-4D97-AF65-F5344CB8AC3E}">
        <p14:creationId xmlns:p14="http://schemas.microsoft.com/office/powerpoint/2010/main" val="238621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quina doblada 2"/>
          <p:cNvSpPr/>
          <p:nvPr/>
        </p:nvSpPr>
        <p:spPr>
          <a:xfrm>
            <a:off x="1337733" y="685801"/>
            <a:ext cx="9821333" cy="5274733"/>
          </a:xfrm>
          <a:prstGeom prst="foldedCorner">
            <a:avLst/>
          </a:prstGeom>
          <a:solidFill>
            <a:srgbClr val="FDD7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1918951" y="1159100"/>
            <a:ext cx="8757634" cy="4524315"/>
          </a:xfrm>
          <a:prstGeom prst="rect">
            <a:avLst/>
          </a:prstGeom>
          <a:noFill/>
        </p:spPr>
        <p:txBody>
          <a:bodyPr wrap="square" rtlCol="0">
            <a:spAutoFit/>
          </a:bodyPr>
          <a:lstStyle/>
          <a:p>
            <a:pPr algn="ctr"/>
            <a:r>
              <a:rPr lang="es-MX" sz="2400" b="1" dirty="0" smtClean="0"/>
              <a:t>TESIS LXVII/2015</a:t>
            </a:r>
          </a:p>
          <a:p>
            <a:pPr algn="ctr"/>
            <a:r>
              <a:rPr lang="es-MX" sz="2400" b="1" dirty="0" smtClean="0"/>
              <a:t>CANDIDATURAS INDEPENDIENTES. EL REQUISITO DE INCLUIR EL DOMICILIO DE LAS PERSONAS EN  EL FORMATO DE APOYO CIUDADANO, FALTA A LA REGULARIDAD CONSTITUCIONAL</a:t>
            </a:r>
          </a:p>
          <a:p>
            <a:pPr algn="ctr"/>
            <a:endParaRPr lang="es-MX" sz="2400" b="1" dirty="0" smtClean="0"/>
          </a:p>
          <a:p>
            <a:pPr algn="ctr"/>
            <a:endParaRPr lang="es-MX" sz="2400" b="1" dirty="0"/>
          </a:p>
          <a:p>
            <a:pPr algn="ctr"/>
            <a:r>
              <a:rPr lang="es-MX" sz="2400" b="1" dirty="0" smtClean="0"/>
              <a:t>TESIS V/2015</a:t>
            </a:r>
          </a:p>
          <a:p>
            <a:pPr algn="ctr"/>
            <a:r>
              <a:rPr lang="es-MX" sz="2400" b="1" dirty="0" smtClean="0"/>
              <a:t>CANDIDATURAS INDEPENDIENTES. ES EXCESIVO, INNECESARIO Y DESPROPORCIONADO PUBLICAR LA LISTA CON DATOS PERSONALES DE LOS CIUDADANOS QUE APOYEN A UN ASPIRANTE</a:t>
            </a:r>
          </a:p>
          <a:p>
            <a:pPr algn="ctr"/>
            <a:endParaRPr lang="es-MX" sz="2400" b="1" dirty="0"/>
          </a:p>
          <a:p>
            <a:pPr algn="ctr"/>
            <a:endParaRPr lang="es-MX" sz="2400" b="1" dirty="0"/>
          </a:p>
        </p:txBody>
      </p:sp>
    </p:spTree>
    <p:extLst>
      <p:ext uri="{BB962C8B-B14F-4D97-AF65-F5344CB8AC3E}">
        <p14:creationId xmlns:p14="http://schemas.microsoft.com/office/powerpoint/2010/main" val="1345269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23501" y="195809"/>
            <a:ext cx="5909509" cy="523220"/>
          </a:xfrm>
          <a:prstGeom prst="rect">
            <a:avLst/>
          </a:prstGeom>
          <a:noFill/>
        </p:spPr>
        <p:txBody>
          <a:bodyPr wrap="square" rtlCol="0">
            <a:spAutoFit/>
          </a:bodyPr>
          <a:lstStyle/>
          <a:p>
            <a:pPr algn="ctr"/>
            <a:r>
              <a:rPr lang="es-MX" sz="2800" b="1" dirty="0" smtClean="0"/>
              <a:t>REGISTRO</a:t>
            </a:r>
            <a:endParaRPr lang="es-MX" sz="2800" b="1" dirty="0"/>
          </a:p>
        </p:txBody>
      </p:sp>
      <p:sp>
        <p:nvSpPr>
          <p:cNvPr id="3" name="Rectángulo 2"/>
          <p:cNvSpPr/>
          <p:nvPr/>
        </p:nvSpPr>
        <p:spPr>
          <a:xfrm>
            <a:off x="482955" y="719029"/>
            <a:ext cx="11217499" cy="1200329"/>
          </a:xfrm>
          <a:prstGeom prst="rect">
            <a:avLst/>
          </a:prstGeom>
          <a:solidFill>
            <a:srgbClr val="EFFACA"/>
          </a:solidFill>
          <a:ln>
            <a:solidFill>
              <a:schemeClr val="tx1"/>
            </a:solidFill>
          </a:ln>
        </p:spPr>
        <p:txBody>
          <a:bodyPr wrap="square">
            <a:spAutoFit/>
          </a:bodyPr>
          <a:lstStyle/>
          <a:p>
            <a:pPr algn="just"/>
            <a:r>
              <a:rPr lang="es-MX" sz="2400" dirty="0"/>
              <a:t>Las solicitudes de registro que presenten los aspirantes a candidatos independientes deberán exhibirse por escrito ante el Consejo Electoral Distrital correspondiente del Instituto Electoral y de Participación Ciudadana de </a:t>
            </a:r>
            <a:r>
              <a:rPr lang="es-MX" sz="2400" dirty="0" smtClean="0"/>
              <a:t>Tabasco.</a:t>
            </a:r>
            <a:endParaRPr lang="es-MX" sz="2400" dirty="0"/>
          </a:p>
        </p:txBody>
      </p:sp>
      <p:sp>
        <p:nvSpPr>
          <p:cNvPr id="4" name="Rectángulo 3"/>
          <p:cNvSpPr/>
          <p:nvPr/>
        </p:nvSpPr>
        <p:spPr>
          <a:xfrm>
            <a:off x="482955" y="2052522"/>
            <a:ext cx="11217499" cy="4524315"/>
          </a:xfrm>
          <a:prstGeom prst="rect">
            <a:avLst/>
          </a:prstGeom>
        </p:spPr>
        <p:txBody>
          <a:bodyPr wrap="square">
            <a:spAutoFit/>
          </a:bodyPr>
          <a:lstStyle/>
          <a:p>
            <a:pPr algn="just"/>
            <a:r>
              <a:rPr lang="es-MX" sz="2400" dirty="0"/>
              <a:t>En dicha solicitud de registro se especificará: </a:t>
            </a:r>
            <a:endParaRPr lang="es-MX" sz="2400" dirty="0" smtClean="0"/>
          </a:p>
          <a:p>
            <a:pPr algn="just"/>
            <a:endParaRPr lang="es-MX" sz="2400" dirty="0" smtClean="0"/>
          </a:p>
          <a:p>
            <a:pPr marL="342900" indent="-342900" algn="just">
              <a:buAutoNum type="alphaLcParenR"/>
            </a:pPr>
            <a:r>
              <a:rPr lang="es-MX" sz="2400" dirty="0" smtClean="0"/>
              <a:t>Apellido </a:t>
            </a:r>
            <a:r>
              <a:rPr lang="es-MX" sz="2400" dirty="0"/>
              <a:t>paterno, apellido materno, nombre completo y firma o, en su caso, huella dactilar del solicitante</a:t>
            </a:r>
            <a:r>
              <a:rPr lang="es-MX" sz="2400" dirty="0" smtClean="0"/>
              <a:t>;</a:t>
            </a:r>
          </a:p>
          <a:p>
            <a:pPr marL="342900" indent="-342900" algn="just">
              <a:buAutoNum type="alphaLcParenR"/>
            </a:pPr>
            <a:r>
              <a:rPr lang="es-MX" sz="2400" dirty="0" smtClean="0"/>
              <a:t>Lugar </a:t>
            </a:r>
            <a:r>
              <a:rPr lang="es-MX" sz="2400" dirty="0"/>
              <a:t>y fecha de nacimiento del solicitante</a:t>
            </a:r>
            <a:r>
              <a:rPr lang="es-MX" sz="2400" dirty="0" smtClean="0"/>
              <a:t>;</a:t>
            </a:r>
          </a:p>
          <a:p>
            <a:pPr marL="342900" indent="-342900" algn="just">
              <a:buAutoNum type="alphaLcParenR"/>
            </a:pPr>
            <a:r>
              <a:rPr lang="es-MX" sz="2400" dirty="0" smtClean="0"/>
              <a:t>Domicilio </a:t>
            </a:r>
            <a:r>
              <a:rPr lang="es-MX" sz="2400" dirty="0"/>
              <a:t>del solicitante y tiempo de residencia en el mismo; </a:t>
            </a:r>
            <a:endParaRPr lang="es-MX" sz="2400" dirty="0" smtClean="0"/>
          </a:p>
          <a:p>
            <a:pPr marL="342900" indent="-342900" algn="just">
              <a:buAutoNum type="alphaLcParenR"/>
            </a:pPr>
            <a:r>
              <a:rPr lang="es-MX" sz="2400" dirty="0" smtClean="0"/>
              <a:t>Ocupación </a:t>
            </a:r>
            <a:r>
              <a:rPr lang="es-MX" sz="2400" dirty="0"/>
              <a:t>del solicitante; </a:t>
            </a:r>
            <a:endParaRPr lang="es-MX" sz="2400" dirty="0" smtClean="0"/>
          </a:p>
          <a:p>
            <a:pPr marL="342900" indent="-342900" algn="just">
              <a:buAutoNum type="alphaLcParenR"/>
            </a:pPr>
            <a:r>
              <a:rPr lang="es-MX" sz="2400" dirty="0" smtClean="0"/>
              <a:t>Clave </a:t>
            </a:r>
            <a:r>
              <a:rPr lang="es-MX" sz="2400" dirty="0"/>
              <a:t>de la credencial para votar del solicitante; </a:t>
            </a:r>
            <a:endParaRPr lang="es-MX" sz="2400" dirty="0" smtClean="0"/>
          </a:p>
          <a:p>
            <a:pPr marL="342900" indent="-342900" algn="just">
              <a:buAutoNum type="alphaLcParenR"/>
            </a:pPr>
            <a:r>
              <a:rPr lang="es-MX" sz="2400" dirty="0" smtClean="0"/>
              <a:t>Cargo </a:t>
            </a:r>
            <a:r>
              <a:rPr lang="es-MX" sz="2400" dirty="0"/>
              <a:t>para el que se pretenda postular el solicitante; </a:t>
            </a:r>
            <a:endParaRPr lang="es-MX" sz="2400" dirty="0" smtClean="0"/>
          </a:p>
          <a:p>
            <a:pPr marL="342900" indent="-342900" algn="just">
              <a:buAutoNum type="alphaLcParenR"/>
            </a:pPr>
            <a:r>
              <a:rPr lang="es-MX" sz="2400" dirty="0" smtClean="0"/>
              <a:t>Designación </a:t>
            </a:r>
            <a:r>
              <a:rPr lang="es-MX" sz="2400" dirty="0"/>
              <a:t>del representante legal y domicilio para oír y recibir notificaciones, y </a:t>
            </a:r>
          </a:p>
          <a:p>
            <a:pPr marL="342900" indent="-342900" algn="just">
              <a:buAutoNum type="alphaLcParenR"/>
            </a:pPr>
            <a:r>
              <a:rPr lang="es-MX" sz="2400" dirty="0" smtClean="0"/>
              <a:t>Designación </a:t>
            </a:r>
            <a:r>
              <a:rPr lang="es-MX" sz="2400" dirty="0"/>
              <a:t>de la persona encargada del manejo de los recursos financieros y de la rendición de informes correspondientes</a:t>
            </a:r>
          </a:p>
        </p:txBody>
      </p:sp>
    </p:spTree>
    <p:extLst>
      <p:ext uri="{BB962C8B-B14F-4D97-AF65-F5344CB8AC3E}">
        <p14:creationId xmlns:p14="http://schemas.microsoft.com/office/powerpoint/2010/main" val="1983490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0761" y="275445"/>
            <a:ext cx="11256135" cy="6124754"/>
          </a:xfrm>
          <a:prstGeom prst="rect">
            <a:avLst/>
          </a:prstGeom>
        </p:spPr>
        <p:txBody>
          <a:bodyPr wrap="square">
            <a:spAutoFit/>
          </a:bodyPr>
          <a:lstStyle/>
          <a:p>
            <a:pPr algn="just"/>
            <a:r>
              <a:rPr lang="es-MX" sz="2800" dirty="0"/>
              <a:t>A la solicitud de registro deberá acompañarse la documentación siguiente</a:t>
            </a:r>
            <a:r>
              <a:rPr lang="es-MX" sz="2800" dirty="0" smtClean="0"/>
              <a:t>:</a:t>
            </a:r>
          </a:p>
          <a:p>
            <a:pPr algn="just"/>
            <a:endParaRPr lang="es-MX" sz="2800" dirty="0" smtClean="0"/>
          </a:p>
          <a:p>
            <a:pPr marL="342900" indent="-342900" algn="just">
              <a:buFont typeface="Arial" panose="020B0604020202020204" pitchFamily="34" charset="0"/>
              <a:buChar char="•"/>
            </a:pPr>
            <a:r>
              <a:rPr lang="es-MX" sz="2400" dirty="0" smtClean="0"/>
              <a:t>Manifestación </a:t>
            </a:r>
            <a:r>
              <a:rPr lang="es-MX" sz="2400" dirty="0"/>
              <a:t>de voluntad de ser Candidato Independiente, conforme al Formato 4-Dip de los Lineamientos para el Registro de Candidaturas Independientes para el Proceso Electoral Local 2014-2015</a:t>
            </a:r>
            <a:r>
              <a:rPr lang="es-MX" sz="2400" dirty="0" smtClean="0"/>
              <a:t>;</a:t>
            </a:r>
          </a:p>
          <a:p>
            <a:pPr marL="457200" indent="-457200" algn="just">
              <a:buFont typeface="Arial" panose="020B0604020202020204" pitchFamily="34" charset="0"/>
              <a:buChar char="•"/>
            </a:pPr>
            <a:endParaRPr lang="es-MX" sz="2400" dirty="0" smtClean="0"/>
          </a:p>
          <a:p>
            <a:pPr marL="342900" indent="-342900" algn="just">
              <a:buFont typeface="Arial" panose="020B0604020202020204" pitchFamily="34" charset="0"/>
              <a:buChar char="•"/>
            </a:pPr>
            <a:r>
              <a:rPr lang="es-MX" sz="2400" dirty="0" smtClean="0"/>
              <a:t>Copia </a:t>
            </a:r>
            <a:r>
              <a:rPr lang="es-MX" sz="2400" dirty="0"/>
              <a:t>del acta de nacimiento y del anverso y reverso de la credencial para votar </a:t>
            </a:r>
            <a:r>
              <a:rPr lang="es-MX" sz="2400" dirty="0" smtClean="0"/>
              <a:t>vigente;</a:t>
            </a:r>
          </a:p>
          <a:p>
            <a:pPr marL="457200" indent="-457200" algn="just">
              <a:buFont typeface="Arial" panose="020B0604020202020204" pitchFamily="34" charset="0"/>
              <a:buChar char="•"/>
            </a:pPr>
            <a:endParaRPr lang="es-MX" sz="2400" dirty="0" smtClean="0"/>
          </a:p>
          <a:p>
            <a:pPr marL="342900" indent="-342900" algn="just">
              <a:buFont typeface="Arial" panose="020B0604020202020204" pitchFamily="34" charset="0"/>
              <a:buChar char="•"/>
            </a:pPr>
            <a:r>
              <a:rPr lang="es-MX" sz="2400" dirty="0" smtClean="0"/>
              <a:t>La </a:t>
            </a:r>
            <a:r>
              <a:rPr lang="es-MX" sz="2400" dirty="0"/>
              <a:t>plataforma electoral que contenga las principales propuestas que el Candidato Independiente sostendrá en la campaña electoral</a:t>
            </a:r>
            <a:r>
              <a:rPr lang="es-MX" sz="2400" dirty="0" smtClean="0"/>
              <a:t>;</a:t>
            </a:r>
          </a:p>
          <a:p>
            <a:pPr marL="457200" indent="-457200" algn="just">
              <a:buFont typeface="Arial" panose="020B0604020202020204" pitchFamily="34" charset="0"/>
              <a:buChar char="•"/>
            </a:pPr>
            <a:endParaRPr lang="es-MX" sz="2400" dirty="0" smtClean="0"/>
          </a:p>
          <a:p>
            <a:pPr marL="342900" indent="-342900" algn="just">
              <a:buFont typeface="Arial" panose="020B0604020202020204" pitchFamily="34" charset="0"/>
              <a:buChar char="•"/>
            </a:pPr>
            <a:r>
              <a:rPr lang="es-MX" sz="2400" dirty="0" smtClean="0"/>
              <a:t>Los </a:t>
            </a:r>
            <a:r>
              <a:rPr lang="es-MX" sz="2400" dirty="0"/>
              <a:t>datos de identificación de la cuenta bancaria abierta exclusivamente para el manejo de los recursos de la Candidatura Independiente, en los términos de ley; </a:t>
            </a:r>
            <a:endParaRPr lang="es-MX" sz="2400" dirty="0" smtClean="0"/>
          </a:p>
          <a:p>
            <a:pPr marL="457200" indent="-457200" algn="just">
              <a:buFont typeface="Arial" panose="020B0604020202020204" pitchFamily="34" charset="0"/>
              <a:buChar char="•"/>
            </a:pPr>
            <a:endParaRPr lang="es-MX" sz="2400" dirty="0" smtClean="0"/>
          </a:p>
          <a:p>
            <a:pPr marL="342900" indent="-342900" algn="just">
              <a:buFont typeface="Arial" panose="020B0604020202020204" pitchFamily="34" charset="0"/>
              <a:buChar char="•"/>
            </a:pPr>
            <a:r>
              <a:rPr lang="es-MX" sz="2400" dirty="0" smtClean="0"/>
              <a:t>Los </a:t>
            </a:r>
            <a:r>
              <a:rPr lang="es-MX" sz="2400" dirty="0"/>
              <a:t>informes de gastos y egresos de los actos tendentes a obtener el apoyo ciudadano; </a:t>
            </a:r>
            <a:endParaRPr lang="es-MX" sz="2400" dirty="0" smtClean="0"/>
          </a:p>
        </p:txBody>
      </p:sp>
    </p:spTree>
    <p:extLst>
      <p:ext uri="{BB962C8B-B14F-4D97-AF65-F5344CB8AC3E}">
        <p14:creationId xmlns:p14="http://schemas.microsoft.com/office/powerpoint/2010/main" val="325584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061" y="583506"/>
            <a:ext cx="11359167" cy="5632311"/>
          </a:xfrm>
          <a:prstGeom prst="rect">
            <a:avLst/>
          </a:prstGeom>
        </p:spPr>
        <p:txBody>
          <a:bodyPr wrap="square">
            <a:spAutoFit/>
          </a:bodyPr>
          <a:lstStyle/>
          <a:p>
            <a:pPr marL="342900" indent="-342900" algn="just">
              <a:buFont typeface="Arial" panose="020B0604020202020204" pitchFamily="34" charset="0"/>
              <a:buChar char="•"/>
            </a:pPr>
            <a:r>
              <a:rPr lang="es-MX" sz="2000" dirty="0"/>
              <a:t>La cédula de respaldo que contenga el nombre, firma, sección electoral y clave de elector o el número identificador al reverso de la credencial de elector derivado del reconocimiento óptico de caracteres (OCR) de la credencial para votar con fotografía vigente de cada uno de los ciudadanos que manifiestan el apoyo en el porcentaje requerido en los términos de ley y conforme a la información del padrón electoral contenida en los Lineamientos para el Registro de Candidaturas Independientes para el Proceso Electoral Local 2014-2015</a:t>
            </a:r>
            <a:r>
              <a:rPr lang="es-MX" sz="2000" dirty="0" smtClean="0"/>
              <a:t>;</a:t>
            </a:r>
          </a:p>
          <a:p>
            <a:pPr marL="457200" indent="-457200" algn="just">
              <a:buFont typeface="Arial" panose="020B0604020202020204" pitchFamily="34" charset="0"/>
              <a:buChar char="•"/>
            </a:pPr>
            <a:endParaRPr lang="es-MX" sz="2000" dirty="0" smtClean="0"/>
          </a:p>
          <a:p>
            <a:pPr marL="342900" indent="-342900" algn="just">
              <a:buFont typeface="Arial" panose="020B0604020202020204" pitchFamily="34" charset="0"/>
              <a:buChar char="•"/>
            </a:pPr>
            <a:r>
              <a:rPr lang="es-MX" sz="2000" dirty="0" smtClean="0"/>
              <a:t>Manifestación </a:t>
            </a:r>
            <a:r>
              <a:rPr lang="es-MX" sz="2000" dirty="0"/>
              <a:t>por escrito, bajo protesta de decir verdad, de no aceptar recursos de procedencia ilícita para campañas y actos para obtener el apoyo ciudadano; no ser presidente del comité ejecutivo nacional, estatal, municipal, dirigente, militante, afiliado o su equivalente, de un partido político, conforme a lo establecido en esta ley, y no tener ningún otro impedimento de tipo legal para contender como Candidato Independiente, conforme al Formato 5-Dip de los Lineamientos para el Registro de Candidaturas Independientes para el Proceso Electoral Local 2014-2015; y </a:t>
            </a:r>
            <a:endParaRPr lang="es-MX" sz="2000" dirty="0" smtClean="0"/>
          </a:p>
          <a:p>
            <a:pPr marL="457200" indent="-4572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Escrito en el que manifieste su conformidad para que todos los ingresos y egresos de la cuenta bancaria abierta sean fiscalizados, en cualquier momento, por el Instituto Nacional Electoral, en los términos del Formato 6-Dip de los Lineamientos para el Registro de Candidaturas Independientes para el Proceso Electoral Local 2014-2015.</a:t>
            </a:r>
          </a:p>
        </p:txBody>
      </p:sp>
    </p:spTree>
    <p:extLst>
      <p:ext uri="{BB962C8B-B14F-4D97-AF65-F5344CB8AC3E}">
        <p14:creationId xmlns:p14="http://schemas.microsoft.com/office/powerpoint/2010/main" val="427187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15135" y="1024262"/>
            <a:ext cx="8045823" cy="1200329"/>
          </a:xfrm>
          <a:prstGeom prst="rect">
            <a:avLst/>
          </a:prstGeom>
        </p:spPr>
        <p:txBody>
          <a:bodyPr wrap="square">
            <a:spAutoFit/>
          </a:bodyPr>
          <a:lstStyle/>
          <a:p>
            <a:pPr lvl="0" algn="ctr"/>
            <a:r>
              <a:rPr lang="es-ES" sz="36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Aharoni" panose="02010803020104030203" pitchFamily="2" charset="-79"/>
                <a:cs typeface="Aharoni" panose="02010803020104030203" pitchFamily="2" charset="-79"/>
              </a:rPr>
              <a:t>¿QUÉ SON LAS CANDIDATURAS INDEPENDIENTES?</a:t>
            </a:r>
            <a:endParaRPr lang="es-ES" sz="36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haroni" panose="02010803020104030203" pitchFamily="2" charset="-79"/>
              <a:cs typeface="Aharoni" panose="02010803020104030203" pitchFamily="2" charset="-79"/>
            </a:endParaRPr>
          </a:p>
        </p:txBody>
      </p:sp>
      <p:pic>
        <p:nvPicPr>
          <p:cNvPr id="3" name="Imagen 2"/>
          <p:cNvPicPr>
            <a:picLocks noChangeAspect="1"/>
          </p:cNvPicPr>
          <p:nvPr/>
        </p:nvPicPr>
        <p:blipFill rotWithShape="1">
          <a:blip r:embed="rId2"/>
          <a:srcRect l="22279" t="138"/>
          <a:stretch/>
        </p:blipFill>
        <p:spPr>
          <a:xfrm>
            <a:off x="3884456" y="2404532"/>
            <a:ext cx="4737846" cy="4052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2352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41679" y="427865"/>
            <a:ext cx="8680360" cy="1938992"/>
          </a:xfrm>
          <a:prstGeom prst="rect">
            <a:avLst/>
          </a:prstGeom>
          <a:noFill/>
        </p:spPr>
        <p:txBody>
          <a:bodyPr wrap="square" rtlCol="0">
            <a:spAutoFit/>
          </a:bodyPr>
          <a:lstStyle/>
          <a:p>
            <a:pPr algn="ctr"/>
            <a:r>
              <a:rPr lang="es-MX" sz="2400" b="1" dirty="0" smtClean="0"/>
              <a:t>TESIS III/2015</a:t>
            </a:r>
          </a:p>
          <a:p>
            <a:pPr algn="ctr"/>
            <a:r>
              <a:rPr lang="es-MX" sz="2400" b="1" dirty="0" smtClean="0"/>
              <a:t>CANDIDATURAS INDEPENDIENTES. ES DESPROPORCIONAL EXIGIR A LOS ASPIRANTES A UNA  DIPUTACIÓN LA CAPTURA DE LOS DATOS DE LOS CIUDADANOS QUE LOS RESPALDEN EN EL SISTEMA ELECTRÓNICO INFORMÁTICO</a:t>
            </a:r>
            <a:endParaRPr lang="es-MX" sz="2400" b="1" dirty="0"/>
          </a:p>
        </p:txBody>
      </p:sp>
      <p:sp>
        <p:nvSpPr>
          <p:cNvPr id="4" name="Esquina doblada 3"/>
          <p:cNvSpPr/>
          <p:nvPr/>
        </p:nvSpPr>
        <p:spPr>
          <a:xfrm>
            <a:off x="2099256" y="3077811"/>
            <a:ext cx="8422783" cy="2923504"/>
          </a:xfrm>
          <a:prstGeom prst="foldedCorner">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El TEPJF determinó que el requisito consistente en la  obligación del aspirante a candidato independiente a diputado federal por MR, de capturar los datos de los ciudadanos que lo respalden en el sistema electrónico informático emitido por la autoridad administrativa electoral, es desproporcional. </a:t>
            </a:r>
            <a:endParaRPr lang="es-MX" sz="2400" dirty="0">
              <a:solidFill>
                <a:schemeClr val="tx1"/>
              </a:solidFill>
            </a:endParaRPr>
          </a:p>
        </p:txBody>
      </p:sp>
    </p:spTree>
    <p:extLst>
      <p:ext uri="{BB962C8B-B14F-4D97-AF65-F5344CB8AC3E}">
        <p14:creationId xmlns:p14="http://schemas.microsoft.com/office/powerpoint/2010/main" val="1092287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463639" y="940158"/>
            <a:ext cx="4082603" cy="4443211"/>
          </a:xfrm>
          <a:prstGeom prst="ellipse">
            <a:avLst/>
          </a:prstGeom>
          <a:solidFill>
            <a:srgbClr val="FBA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Una vez que se cumplan los requisitos, el Instituto Estatal solicitará al INE, a través de la Dirección Ejecutiva del Registro Federal de Electores:</a:t>
            </a:r>
            <a:endParaRPr lang="es-MX" sz="2400" dirty="0">
              <a:solidFill>
                <a:schemeClr val="tx1"/>
              </a:solidFill>
            </a:endParaRPr>
          </a:p>
        </p:txBody>
      </p:sp>
      <p:sp>
        <p:nvSpPr>
          <p:cNvPr id="3" name="Flecha a la derecha con bandas 2"/>
          <p:cNvSpPr/>
          <p:nvPr/>
        </p:nvSpPr>
        <p:spPr>
          <a:xfrm>
            <a:off x="4713667" y="2550016"/>
            <a:ext cx="2228045" cy="1223493"/>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redondeado 3"/>
          <p:cNvSpPr/>
          <p:nvPr/>
        </p:nvSpPr>
        <p:spPr>
          <a:xfrm>
            <a:off x="7109137" y="1197734"/>
            <a:ext cx="3734873" cy="3928056"/>
          </a:xfrm>
          <a:prstGeom prst="roundRect">
            <a:avLst/>
          </a:prstGeom>
          <a:solidFill>
            <a:srgbClr val="B2D0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La verificación que se haya reunido el porcentaje de apoyo ciudadano que corresponda, según la elección de que se trate, constatando que los ciudadanos aparecen en el padrón electoral</a:t>
            </a:r>
            <a:endParaRPr lang="es-MX" sz="2400" dirty="0">
              <a:solidFill>
                <a:schemeClr val="tx1"/>
              </a:solidFill>
            </a:endParaRPr>
          </a:p>
        </p:txBody>
      </p:sp>
    </p:spTree>
    <p:extLst>
      <p:ext uri="{BB962C8B-B14F-4D97-AF65-F5344CB8AC3E}">
        <p14:creationId xmlns:p14="http://schemas.microsoft.com/office/powerpoint/2010/main" val="905222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815920" y="553793"/>
            <a:ext cx="8358388" cy="265304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solidFill>
                  <a:schemeClr val="tx1"/>
                </a:solidFill>
              </a:rPr>
              <a:t>El Secretario del Consejo Estatal y los presidentes de los consejos distritales y municipales, deben hacer pública la conclusión del registro de candidaturas independientes, dando a conocer los nombres de los candidatos o fórmulas registradas y de aquéllas que no cumplieron con los requisitos.</a:t>
            </a:r>
            <a:endParaRPr lang="es-MX" sz="2400" dirty="0">
              <a:solidFill>
                <a:schemeClr val="tx1"/>
              </a:solidFill>
            </a:endParaRPr>
          </a:p>
        </p:txBody>
      </p:sp>
      <p:sp>
        <p:nvSpPr>
          <p:cNvPr id="3" name="CuadroTexto 2"/>
          <p:cNvSpPr txBox="1"/>
          <p:nvPr/>
        </p:nvSpPr>
        <p:spPr>
          <a:xfrm>
            <a:off x="695459" y="4211393"/>
            <a:ext cx="4146997" cy="1569660"/>
          </a:xfrm>
          <a:prstGeom prst="rect">
            <a:avLst/>
          </a:prstGeom>
          <a:solidFill>
            <a:srgbClr val="FDD7FB"/>
          </a:solidFill>
          <a:ln>
            <a:solidFill>
              <a:schemeClr val="tx1"/>
            </a:solidFill>
          </a:ln>
        </p:spPr>
        <p:txBody>
          <a:bodyPr wrap="square" rtlCol="0">
            <a:spAutoFit/>
          </a:bodyPr>
          <a:lstStyle/>
          <a:p>
            <a:pPr algn="just"/>
            <a:r>
              <a:rPr lang="es-MX" sz="2400" dirty="0" smtClean="0"/>
              <a:t>Los  candidatos independientes no pueden ser sustituidos en ninguna etapa del proceso electoral.</a:t>
            </a:r>
            <a:endParaRPr lang="es-MX" sz="2400" dirty="0"/>
          </a:p>
        </p:txBody>
      </p:sp>
      <p:sp>
        <p:nvSpPr>
          <p:cNvPr id="4" name="Flecha a la derecha con bandas 3"/>
          <p:cNvSpPr/>
          <p:nvPr/>
        </p:nvSpPr>
        <p:spPr>
          <a:xfrm>
            <a:off x="4971245" y="4623515"/>
            <a:ext cx="1159100" cy="592429"/>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6259134" y="3537690"/>
            <a:ext cx="5241699" cy="2917066"/>
          </a:xfrm>
          <a:prstGeom prst="rect">
            <a:avLst/>
          </a:prstGeom>
          <a:solidFill>
            <a:srgbClr val="CAFA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solidFill>
                  <a:schemeClr val="tx1"/>
                </a:solidFill>
              </a:rPr>
              <a:t>Acción de  Inconstitucionalidad 22/2014</a:t>
            </a:r>
          </a:p>
          <a:p>
            <a:pPr algn="just"/>
            <a:r>
              <a:rPr lang="es-MX" sz="2400" dirty="0" smtClean="0">
                <a:solidFill>
                  <a:schemeClr val="tx1"/>
                </a:solidFill>
              </a:rPr>
              <a:t>La SCJN se pronunció sobre la prohibición para sustituir a los propietarios de las fórmulas de diputados o senadores postulados como candidatos independientes.</a:t>
            </a:r>
            <a:endParaRPr lang="es-MX" sz="2400" dirty="0">
              <a:solidFill>
                <a:schemeClr val="tx1"/>
              </a:solidFill>
            </a:endParaRPr>
          </a:p>
        </p:txBody>
      </p:sp>
    </p:spTree>
    <p:extLst>
      <p:ext uri="{BB962C8B-B14F-4D97-AF65-F5344CB8AC3E}">
        <p14:creationId xmlns:p14="http://schemas.microsoft.com/office/powerpoint/2010/main" val="2594277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30020" y="2331054"/>
            <a:ext cx="9924836" cy="1323439"/>
          </a:xfrm>
          <a:prstGeom prst="rect">
            <a:avLst/>
          </a:prstGeom>
          <a:noFill/>
        </p:spPr>
        <p:txBody>
          <a:bodyPr wrap="square" rtlCol="0">
            <a:spAutoFit/>
          </a:bodyPr>
          <a:lstStyle/>
          <a:p>
            <a:pPr algn="ctr"/>
            <a:r>
              <a:rPr lang="es-MX" sz="4000" b="1" dirty="0" smtClean="0"/>
              <a:t>DERECHOS Y PRERROGATIVAS DE LOS CANDIDATOS INDEPENDIENTES</a:t>
            </a:r>
            <a:endParaRPr lang="es-MX" sz="4000" b="1" dirty="0"/>
          </a:p>
        </p:txBody>
      </p:sp>
    </p:spTree>
    <p:extLst>
      <p:ext uri="{BB962C8B-B14F-4D97-AF65-F5344CB8AC3E}">
        <p14:creationId xmlns:p14="http://schemas.microsoft.com/office/powerpoint/2010/main" val="1077225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11967" y="137024"/>
            <a:ext cx="6841069" cy="461665"/>
          </a:xfrm>
          <a:prstGeom prst="rect">
            <a:avLst/>
          </a:prstGeom>
          <a:noFill/>
        </p:spPr>
        <p:txBody>
          <a:bodyPr wrap="square" rtlCol="0">
            <a:spAutoFit/>
          </a:bodyPr>
          <a:lstStyle/>
          <a:p>
            <a:pPr algn="ctr"/>
            <a:r>
              <a:rPr lang="es-MX" sz="2400" b="1" dirty="0" smtClean="0"/>
              <a:t>DERECHOS Y PRERROGATIVAS (ART. 308 LEPPET)</a:t>
            </a:r>
            <a:endParaRPr lang="es-MX" sz="2400" b="1" dirty="0"/>
          </a:p>
        </p:txBody>
      </p:sp>
      <p:sp>
        <p:nvSpPr>
          <p:cNvPr id="4" name="CuadroTexto 3"/>
          <p:cNvSpPr txBox="1"/>
          <p:nvPr/>
        </p:nvSpPr>
        <p:spPr>
          <a:xfrm>
            <a:off x="5130801" y="857826"/>
            <a:ext cx="6612466" cy="1569660"/>
          </a:xfrm>
          <a:prstGeom prst="rect">
            <a:avLst/>
          </a:prstGeom>
          <a:noFill/>
        </p:spPr>
        <p:txBody>
          <a:bodyPr wrap="square" rtlCol="0">
            <a:spAutoFit/>
          </a:bodyPr>
          <a:lstStyle/>
          <a:p>
            <a:pPr algn="just"/>
            <a:r>
              <a:rPr lang="es-MX" sz="2400" dirty="0" smtClean="0"/>
              <a:t>Los candidatos independientes a Gobernador: Ante el Consejo Estatal y la totalidad de los consejos distritales.</a:t>
            </a:r>
          </a:p>
          <a:p>
            <a:pPr algn="just"/>
            <a:endParaRPr lang="es-MX" sz="2400" dirty="0"/>
          </a:p>
        </p:txBody>
      </p:sp>
      <p:sp>
        <p:nvSpPr>
          <p:cNvPr id="5" name="CuadroTexto 4"/>
          <p:cNvSpPr txBox="1"/>
          <p:nvPr/>
        </p:nvSpPr>
        <p:spPr>
          <a:xfrm>
            <a:off x="5207001" y="2077027"/>
            <a:ext cx="6612466" cy="830997"/>
          </a:xfrm>
          <a:prstGeom prst="rect">
            <a:avLst/>
          </a:prstGeom>
          <a:noFill/>
        </p:spPr>
        <p:txBody>
          <a:bodyPr wrap="square" rtlCol="0">
            <a:spAutoFit/>
          </a:bodyPr>
          <a:lstStyle/>
          <a:p>
            <a:pPr algn="just"/>
            <a:r>
              <a:rPr lang="es-MX" sz="2400" dirty="0" smtClean="0"/>
              <a:t>Los candidatos independientes a diputados: Ante el Consejo del distrito por el cual se postule.</a:t>
            </a:r>
            <a:endParaRPr lang="es-MX" sz="2400" dirty="0"/>
          </a:p>
        </p:txBody>
      </p:sp>
      <p:sp>
        <p:nvSpPr>
          <p:cNvPr id="6" name="CuadroTexto 5"/>
          <p:cNvSpPr txBox="1"/>
          <p:nvPr/>
        </p:nvSpPr>
        <p:spPr>
          <a:xfrm>
            <a:off x="5207001" y="3118428"/>
            <a:ext cx="6612466" cy="830997"/>
          </a:xfrm>
          <a:prstGeom prst="rect">
            <a:avLst/>
          </a:prstGeom>
          <a:noFill/>
        </p:spPr>
        <p:txBody>
          <a:bodyPr wrap="square" rtlCol="0">
            <a:spAutoFit/>
          </a:bodyPr>
          <a:lstStyle/>
          <a:p>
            <a:pPr algn="just"/>
            <a:r>
              <a:rPr lang="es-MX" sz="2400" dirty="0" smtClean="0"/>
              <a:t>Los candidatos independientes a regidores: Ante el Consejo municipal que le corresponda.</a:t>
            </a:r>
            <a:endParaRPr lang="es-MX" sz="2400" dirty="0"/>
          </a:p>
        </p:txBody>
      </p:sp>
      <p:sp>
        <p:nvSpPr>
          <p:cNvPr id="7" name="Pentágono 6"/>
          <p:cNvSpPr/>
          <p:nvPr/>
        </p:nvSpPr>
        <p:spPr>
          <a:xfrm>
            <a:off x="160867" y="1727200"/>
            <a:ext cx="4902200" cy="1778000"/>
          </a:xfrm>
          <a:prstGeom prst="homePlate">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228601" y="1794934"/>
            <a:ext cx="4250271" cy="1569660"/>
          </a:xfrm>
          <a:prstGeom prst="rect">
            <a:avLst/>
          </a:prstGeom>
          <a:noFill/>
        </p:spPr>
        <p:txBody>
          <a:bodyPr wrap="square" rtlCol="0">
            <a:spAutoFit/>
          </a:bodyPr>
          <a:lstStyle/>
          <a:p>
            <a:pPr algn="just"/>
            <a:r>
              <a:rPr lang="es-MX" sz="2400" dirty="0" smtClean="0"/>
              <a:t>Designar representantes ante los órganos del Instituto Estatal, dentro de los 30 días posteriores a la aprobación de su registro:</a:t>
            </a:r>
            <a:endParaRPr lang="es-MX" sz="2400" dirty="0"/>
          </a:p>
        </p:txBody>
      </p:sp>
      <p:sp>
        <p:nvSpPr>
          <p:cNvPr id="10" name="Esquina doblada 9"/>
          <p:cNvSpPr/>
          <p:nvPr/>
        </p:nvSpPr>
        <p:spPr>
          <a:xfrm>
            <a:off x="436034" y="4521199"/>
            <a:ext cx="5270499" cy="1972734"/>
          </a:xfrm>
          <a:prstGeom prst="foldedCorner">
            <a:avLst/>
          </a:prstGeom>
          <a:solidFill>
            <a:srgbClr val="F7F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dirty="0" smtClean="0">
              <a:solidFill>
                <a:schemeClr val="tx1"/>
              </a:solidFill>
            </a:endParaRPr>
          </a:p>
          <a:p>
            <a:pPr algn="ctr"/>
            <a:r>
              <a:rPr lang="es-MX" sz="2000" b="1" dirty="0" smtClean="0">
                <a:solidFill>
                  <a:schemeClr val="tx1"/>
                </a:solidFill>
              </a:rPr>
              <a:t>JURISPRUDENCIA 21/2016</a:t>
            </a:r>
          </a:p>
          <a:p>
            <a:pPr algn="just"/>
            <a:endParaRPr lang="es-MX" sz="2000" dirty="0" smtClean="0">
              <a:solidFill>
                <a:schemeClr val="tx1"/>
              </a:solidFill>
            </a:endParaRPr>
          </a:p>
          <a:p>
            <a:pPr algn="just"/>
            <a:r>
              <a:rPr lang="es-MX" sz="2000" dirty="0" smtClean="0">
                <a:solidFill>
                  <a:schemeClr val="tx1"/>
                </a:solidFill>
              </a:rPr>
              <a:t>REGISTRO DE CANDIDATURAS INDEPENDIENTES. ES UN ACTO ADMINISTRATIVO ELECTORAL CONSTITUTIVO DE DERECHOS Y OBLIGACIONES, SIN EFECTOS RETROACTIVOS</a:t>
            </a:r>
            <a:endParaRPr lang="es-MX" sz="2000" dirty="0">
              <a:solidFill>
                <a:schemeClr val="tx1"/>
              </a:solidFill>
            </a:endParaRPr>
          </a:p>
        </p:txBody>
      </p:sp>
      <p:sp>
        <p:nvSpPr>
          <p:cNvPr id="11" name="Esquina doblada 10"/>
          <p:cNvSpPr/>
          <p:nvPr/>
        </p:nvSpPr>
        <p:spPr>
          <a:xfrm>
            <a:off x="6523590" y="4461931"/>
            <a:ext cx="5270499" cy="1972734"/>
          </a:xfrm>
          <a:prstGeom prst="foldedCorner">
            <a:avLst/>
          </a:prstGeom>
          <a:solidFill>
            <a:srgbClr val="F7F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dirty="0" smtClean="0">
              <a:solidFill>
                <a:schemeClr val="tx1"/>
              </a:solidFill>
            </a:endParaRPr>
          </a:p>
          <a:p>
            <a:pPr algn="ctr"/>
            <a:r>
              <a:rPr lang="es-MX" sz="2000" b="1" dirty="0" smtClean="0">
                <a:solidFill>
                  <a:schemeClr val="tx1"/>
                </a:solidFill>
              </a:rPr>
              <a:t>TESIS LXVI/2015</a:t>
            </a:r>
          </a:p>
          <a:p>
            <a:pPr algn="just"/>
            <a:endParaRPr lang="es-MX" sz="2000" dirty="0" smtClean="0">
              <a:solidFill>
                <a:schemeClr val="tx1"/>
              </a:solidFill>
            </a:endParaRPr>
          </a:p>
          <a:p>
            <a:pPr algn="just"/>
            <a:r>
              <a:rPr lang="es-MX" sz="2000" dirty="0" smtClean="0">
                <a:solidFill>
                  <a:schemeClr val="tx1"/>
                </a:solidFill>
              </a:rPr>
              <a:t>CANDIDATOS INDEPENDIENTES. ALCANCES DE LOS DERECHOS DE SUS REPRESENTANTES PARA EJERCER SU FUNCIÓN ANTE LAS AUTORIDADES ELECTORALES.</a:t>
            </a:r>
            <a:endParaRPr lang="es-MX" sz="2000" dirty="0">
              <a:solidFill>
                <a:schemeClr val="tx1"/>
              </a:solidFill>
            </a:endParaRPr>
          </a:p>
        </p:txBody>
      </p:sp>
    </p:spTree>
    <p:extLst>
      <p:ext uri="{BB962C8B-B14F-4D97-AF65-F5344CB8AC3E}">
        <p14:creationId xmlns:p14="http://schemas.microsoft.com/office/powerpoint/2010/main" val="1756229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72533" y="234191"/>
            <a:ext cx="11345335" cy="6311915"/>
            <a:chOff x="372533" y="234191"/>
            <a:chExt cx="11345335" cy="6311915"/>
          </a:xfrm>
        </p:grpSpPr>
        <p:sp>
          <p:nvSpPr>
            <p:cNvPr id="4" name="CuadroTexto 3"/>
            <p:cNvSpPr txBox="1"/>
            <p:nvPr/>
          </p:nvSpPr>
          <p:spPr>
            <a:xfrm>
              <a:off x="3852334" y="234191"/>
              <a:ext cx="7865534" cy="2246769"/>
            </a:xfrm>
            <a:prstGeom prst="rect">
              <a:avLst/>
            </a:prstGeom>
            <a:noFill/>
          </p:spPr>
          <p:txBody>
            <a:bodyPr wrap="square" rtlCol="0">
              <a:spAutoFit/>
            </a:bodyPr>
            <a:lstStyle/>
            <a:p>
              <a:pPr algn="just"/>
              <a:r>
                <a:rPr lang="es-MX" sz="2000" dirty="0" smtClean="0"/>
                <a:t>Los candidatos independientes tienen derecho de acceso a radio y televisión solamente durante la campaña electoral.</a:t>
              </a:r>
              <a:r>
                <a:rPr lang="es-MX" sz="2000" dirty="0"/>
                <a:t> Para la distribución de tiempo aire, todos los candidatos independientes serán tratados como un partido de nuevo registro, participando sólo en la división el 30% de lo 41 minutos diarios de tiempo aire en cada estación de radio y canal de televisión que se distribuye de forma igualitaria. Art. 169.1 y 412.1 LEGIPE</a:t>
              </a:r>
            </a:p>
            <a:p>
              <a:pPr algn="just"/>
              <a:endParaRPr lang="es-MX" sz="2000" dirty="0" smtClean="0"/>
            </a:p>
          </p:txBody>
        </p:sp>
        <p:sp>
          <p:nvSpPr>
            <p:cNvPr id="7" name="Pentágono 6"/>
            <p:cNvSpPr/>
            <p:nvPr/>
          </p:nvSpPr>
          <p:spPr>
            <a:xfrm>
              <a:off x="372533" y="390886"/>
              <a:ext cx="3293534" cy="1251635"/>
            </a:xfrm>
            <a:prstGeom prst="homePlate">
              <a:avLst/>
            </a:prstGeom>
            <a:solidFill>
              <a:srgbClr val="E2D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372533" y="390886"/>
              <a:ext cx="2667000" cy="1200329"/>
            </a:xfrm>
            <a:prstGeom prst="rect">
              <a:avLst/>
            </a:prstGeom>
            <a:noFill/>
          </p:spPr>
          <p:txBody>
            <a:bodyPr wrap="square" rtlCol="0">
              <a:spAutoFit/>
            </a:bodyPr>
            <a:lstStyle/>
            <a:p>
              <a:pPr algn="ctr"/>
              <a:r>
                <a:rPr lang="es-MX" sz="2400" dirty="0" smtClean="0"/>
                <a:t>Acceso a la radio y la televisión.</a:t>
              </a:r>
            </a:p>
            <a:p>
              <a:pPr algn="ctr"/>
              <a:r>
                <a:rPr lang="es-MX" sz="2400" dirty="0" smtClean="0"/>
                <a:t> Art. 323 LEPPET</a:t>
              </a:r>
              <a:endParaRPr lang="es-MX" sz="2400" dirty="0"/>
            </a:p>
          </p:txBody>
        </p:sp>
        <p:sp>
          <p:nvSpPr>
            <p:cNvPr id="9" name="Pentágono 8"/>
            <p:cNvSpPr/>
            <p:nvPr/>
          </p:nvSpPr>
          <p:spPr>
            <a:xfrm>
              <a:off x="372533" y="4168910"/>
              <a:ext cx="3293534" cy="1200329"/>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558799" y="4168909"/>
              <a:ext cx="2667000" cy="1200329"/>
            </a:xfrm>
            <a:prstGeom prst="rect">
              <a:avLst/>
            </a:prstGeom>
            <a:noFill/>
          </p:spPr>
          <p:txBody>
            <a:bodyPr wrap="square" rtlCol="0">
              <a:spAutoFit/>
            </a:bodyPr>
            <a:lstStyle/>
            <a:p>
              <a:pPr algn="ctr"/>
              <a:r>
                <a:rPr lang="es-MX" sz="2400" dirty="0" smtClean="0"/>
                <a:t>Propaganda electoral</a:t>
              </a:r>
            </a:p>
            <a:p>
              <a:pPr algn="ctr"/>
              <a:r>
                <a:rPr lang="es-MX" sz="2400" dirty="0" smtClean="0"/>
                <a:t>Art. 326 LEPPET</a:t>
              </a:r>
              <a:endParaRPr lang="es-MX" sz="2400" dirty="0"/>
            </a:p>
          </p:txBody>
        </p:sp>
        <p:sp>
          <p:nvSpPr>
            <p:cNvPr id="11" name="Rectángulo redondeado 10"/>
            <p:cNvSpPr/>
            <p:nvPr/>
          </p:nvSpPr>
          <p:spPr>
            <a:xfrm>
              <a:off x="3937000" y="2252132"/>
              <a:ext cx="7780867" cy="1176867"/>
            </a:xfrm>
            <a:prstGeom prst="roundRect">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JURISPRUDENCIA 15/2016</a:t>
              </a:r>
              <a:r>
                <a:rPr lang="es-MX" dirty="0" smtClean="0">
                  <a:solidFill>
                    <a:schemeClr val="tx1"/>
                  </a:solidFill>
                </a:rPr>
                <a:t>. CANDIDATURAS INDEPENDIENTES. EL DERECHO A LAS PRERROGATIVAS DE RADIO Y TELEVISIÓN SE GENERA A PARTIR DE SU REGISTRO FORMAL, POR LO QUE ES IMPROCEDENTE REPONERLAS ANTE REGISTROS SUPERVENIENTES.</a:t>
              </a:r>
              <a:endParaRPr lang="es-MX" dirty="0">
                <a:solidFill>
                  <a:schemeClr val="tx1"/>
                </a:solidFill>
              </a:endParaRPr>
            </a:p>
          </p:txBody>
        </p:sp>
        <p:sp>
          <p:nvSpPr>
            <p:cNvPr id="12" name="CuadroTexto 11"/>
            <p:cNvSpPr txBox="1"/>
            <p:nvPr/>
          </p:nvSpPr>
          <p:spPr>
            <a:xfrm>
              <a:off x="3937000" y="3870689"/>
              <a:ext cx="7780867" cy="1323439"/>
            </a:xfrm>
            <a:prstGeom prst="rect">
              <a:avLst/>
            </a:prstGeom>
            <a:noFill/>
          </p:spPr>
          <p:txBody>
            <a:bodyPr wrap="square" rtlCol="0">
              <a:spAutoFit/>
            </a:bodyPr>
            <a:lstStyle/>
            <a:p>
              <a:pPr algn="just"/>
              <a:r>
                <a:rPr lang="es-MX" sz="2000" dirty="0" smtClean="0"/>
                <a:t>Los candidatos independientes pueden difundir propaganda, pero deben tener el emblema y color o colores que los caractericen y diferencien de otros partidos políticos y de otros candidatos independientes, así como la leyenda: “Candidato Independiente”. Art. 327 LEPPET)</a:t>
              </a:r>
              <a:endParaRPr lang="es-MX" sz="2000" dirty="0"/>
            </a:p>
          </p:txBody>
        </p:sp>
        <p:sp>
          <p:nvSpPr>
            <p:cNvPr id="13" name="Rectángulo redondeado 12"/>
            <p:cNvSpPr/>
            <p:nvPr/>
          </p:nvSpPr>
          <p:spPr>
            <a:xfrm>
              <a:off x="3937000" y="5369239"/>
              <a:ext cx="7780867" cy="1176867"/>
            </a:xfrm>
            <a:prstGeom prst="roundRect">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TESIS LII/2015</a:t>
              </a:r>
              <a:r>
                <a:rPr lang="es-MX" dirty="0" smtClean="0">
                  <a:solidFill>
                    <a:schemeClr val="tx1"/>
                  </a:solidFill>
                </a:rPr>
                <a:t>.</a:t>
              </a:r>
              <a:r>
                <a:rPr lang="es-MX" b="1" dirty="0" smtClean="0">
                  <a:solidFill>
                    <a:schemeClr val="tx1"/>
                  </a:solidFill>
                </a:rPr>
                <a:t> </a:t>
              </a:r>
              <a:r>
                <a:rPr lang="es-MX" dirty="0" smtClean="0">
                  <a:solidFill>
                    <a:schemeClr val="tx1"/>
                  </a:solidFill>
                </a:rPr>
                <a:t>CANDIDATOS INDEPENDIENTES. LA PROPAGANDA ELECTORAL QUE DIFUNDAN DEBE APARTARSE DE LA QUE REALICEN LOS PARTIDOS POLÍTICOS O SUS CANDIDATOS.</a:t>
              </a:r>
              <a:endParaRPr lang="es-MX" dirty="0">
                <a:solidFill>
                  <a:schemeClr val="tx1"/>
                </a:solidFill>
              </a:endParaRPr>
            </a:p>
          </p:txBody>
        </p:sp>
      </p:grpSp>
    </p:spTree>
    <p:extLst>
      <p:ext uri="{BB962C8B-B14F-4D97-AF65-F5344CB8AC3E}">
        <p14:creationId xmlns:p14="http://schemas.microsoft.com/office/powerpoint/2010/main" val="2811239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97933" y="558800"/>
            <a:ext cx="11506199" cy="5985933"/>
            <a:chOff x="397933" y="558800"/>
            <a:chExt cx="11506199" cy="5985933"/>
          </a:xfrm>
        </p:grpSpPr>
        <p:sp>
          <p:nvSpPr>
            <p:cNvPr id="2" name="Pentágono 1"/>
            <p:cNvSpPr/>
            <p:nvPr/>
          </p:nvSpPr>
          <p:spPr>
            <a:xfrm>
              <a:off x="397933" y="1777999"/>
              <a:ext cx="2912533" cy="846667"/>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tx1"/>
                  </a:solidFill>
                </a:rPr>
                <a:t>Derecho de réplica</a:t>
              </a:r>
              <a:endParaRPr lang="es-MX" sz="2400" dirty="0">
                <a:solidFill>
                  <a:schemeClr val="tx1"/>
                </a:solidFill>
              </a:endParaRPr>
            </a:p>
          </p:txBody>
        </p:sp>
        <p:sp>
          <p:nvSpPr>
            <p:cNvPr id="3" name="CuadroTexto 2"/>
            <p:cNvSpPr txBox="1"/>
            <p:nvPr/>
          </p:nvSpPr>
          <p:spPr>
            <a:xfrm>
              <a:off x="3428999" y="558800"/>
              <a:ext cx="8475133" cy="3046988"/>
            </a:xfrm>
            <a:prstGeom prst="rect">
              <a:avLst/>
            </a:prstGeom>
            <a:noFill/>
          </p:spPr>
          <p:txBody>
            <a:bodyPr wrap="square" rtlCol="0">
              <a:spAutoFit/>
            </a:bodyPr>
            <a:lstStyle/>
            <a:p>
              <a:pPr algn="just"/>
              <a:r>
                <a:rPr lang="es-MX" sz="2400" dirty="0" smtClean="0"/>
                <a:t>Previo a los comicios 2016, el Consejo General del INE, emitió el acuerdo INE/CG192/2016, estableció lineamientos y recomendaciones para los noticiarios respecto de la información y difusión de las actividades de precampaña y campaña.</a:t>
              </a:r>
            </a:p>
            <a:p>
              <a:pPr algn="just"/>
              <a:endParaRPr lang="es-MX" sz="2400" dirty="0"/>
            </a:p>
            <a:p>
              <a:pPr algn="just"/>
              <a:r>
                <a:rPr lang="es-MX" sz="2400" dirty="0" smtClean="0"/>
                <a:t>Se determinó que los partidos políticos y los candidatos pueden ejercer el derecho de réplica respecto de la información inexacta o falsa que difundan los medios de comunicación.</a:t>
              </a:r>
              <a:endParaRPr lang="es-MX" sz="2400" dirty="0"/>
            </a:p>
          </p:txBody>
        </p:sp>
        <p:sp>
          <p:nvSpPr>
            <p:cNvPr id="4" name="Esquina doblada 3"/>
            <p:cNvSpPr/>
            <p:nvPr/>
          </p:nvSpPr>
          <p:spPr>
            <a:xfrm>
              <a:off x="4351866" y="3903133"/>
              <a:ext cx="4351867" cy="2641600"/>
            </a:xfrm>
            <a:prstGeom prst="foldedCorner">
              <a:avLst/>
            </a:prstGeom>
            <a:solidFill>
              <a:srgbClr val="DEF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dirty="0" smtClean="0">
                <a:solidFill>
                  <a:schemeClr val="tx1"/>
                </a:solidFill>
              </a:endParaRPr>
            </a:p>
            <a:p>
              <a:pPr algn="just"/>
              <a:r>
                <a:rPr lang="es-MX" sz="2000" dirty="0" smtClean="0">
                  <a:solidFill>
                    <a:schemeClr val="tx1"/>
                  </a:solidFill>
                </a:rPr>
                <a:t>Se instó a los concesionarios que presten el servicio de radiodifusión, a que cuenten con una defensoría de audiencia, que dará seguimiento a las observaciones, quejas, peticiones, etc., ajustándose a los criterios de imparcialidad e independencia</a:t>
              </a:r>
              <a:endParaRPr lang="es-MX" sz="2000" dirty="0">
                <a:solidFill>
                  <a:schemeClr val="tx1"/>
                </a:solidFill>
              </a:endParaRPr>
            </a:p>
          </p:txBody>
        </p:sp>
      </p:grpSp>
    </p:spTree>
    <p:extLst>
      <p:ext uri="{BB962C8B-B14F-4D97-AF65-F5344CB8AC3E}">
        <p14:creationId xmlns:p14="http://schemas.microsoft.com/office/powerpoint/2010/main" val="3964056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257578" y="437882"/>
            <a:ext cx="11653249" cy="6061059"/>
            <a:chOff x="257578" y="437882"/>
            <a:chExt cx="11653249" cy="6061059"/>
          </a:xfrm>
        </p:grpSpPr>
        <p:graphicFrame>
          <p:nvGraphicFramePr>
            <p:cNvPr id="2" name="Diagrama 1"/>
            <p:cNvGraphicFramePr/>
            <p:nvPr>
              <p:extLst>
                <p:ext uri="{D42A27DB-BD31-4B8C-83A1-F6EECF244321}">
                  <p14:modId xmlns:p14="http://schemas.microsoft.com/office/powerpoint/2010/main" val="3567436029"/>
                </p:ext>
              </p:extLst>
            </p:nvPr>
          </p:nvGraphicFramePr>
          <p:xfrm>
            <a:off x="1632754" y="1080274"/>
            <a:ext cx="895367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3309870" y="437882"/>
              <a:ext cx="6065950" cy="523220"/>
            </a:xfrm>
            <a:prstGeom prst="rect">
              <a:avLst/>
            </a:prstGeom>
            <a:noFill/>
          </p:spPr>
          <p:txBody>
            <a:bodyPr wrap="square" rtlCol="0">
              <a:spAutoFit/>
            </a:bodyPr>
            <a:lstStyle/>
            <a:p>
              <a:pPr algn="ctr"/>
              <a:r>
                <a:rPr lang="es-MX" sz="2800" b="1" dirty="0" smtClean="0"/>
                <a:t>FINANCIAMIENTO</a:t>
              </a:r>
              <a:endParaRPr lang="es-MX" sz="2800" b="1" dirty="0"/>
            </a:p>
          </p:txBody>
        </p:sp>
        <p:sp>
          <p:nvSpPr>
            <p:cNvPr id="4" name="CuadroTexto 3"/>
            <p:cNvSpPr txBox="1"/>
            <p:nvPr/>
          </p:nvSpPr>
          <p:spPr>
            <a:xfrm>
              <a:off x="257578" y="2305318"/>
              <a:ext cx="3296991" cy="3170099"/>
            </a:xfrm>
            <a:prstGeom prst="rect">
              <a:avLst/>
            </a:prstGeom>
            <a:noFill/>
          </p:spPr>
          <p:txBody>
            <a:bodyPr wrap="square" rtlCol="0">
              <a:spAutoFit/>
            </a:bodyPr>
            <a:lstStyle/>
            <a:p>
              <a:pPr algn="just"/>
              <a:r>
                <a:rPr lang="es-MX" sz="2000" dirty="0" smtClean="0"/>
                <a:t>Para efectos de la distribución del financiamiento público, serán considerados como un partido político de nuevo registro. Del monto que le correspondería a un partido de nuevo registro, para actividades de campaña  se distribuirá entre todos los candidatos independientes</a:t>
              </a:r>
              <a:endParaRPr lang="es-MX" sz="2000" dirty="0"/>
            </a:p>
          </p:txBody>
        </p:sp>
        <p:sp>
          <p:nvSpPr>
            <p:cNvPr id="5" name="CuadroTexto 4"/>
            <p:cNvSpPr txBox="1"/>
            <p:nvPr/>
          </p:nvSpPr>
          <p:spPr>
            <a:xfrm>
              <a:off x="8613836" y="2135744"/>
              <a:ext cx="3296991" cy="3477875"/>
            </a:xfrm>
            <a:prstGeom prst="rect">
              <a:avLst/>
            </a:prstGeom>
            <a:noFill/>
          </p:spPr>
          <p:txBody>
            <a:bodyPr wrap="square" rtlCol="0">
              <a:spAutoFit/>
            </a:bodyPr>
            <a:lstStyle/>
            <a:p>
              <a:pPr algn="just"/>
              <a:r>
                <a:rPr lang="es-MX" sz="2000" dirty="0" smtClean="0"/>
                <a:t>Se constituye por las aportaciones que realicen el candidato independiente y sus simpatizantes, el cual no podrá rebasar el 10% del tope de gastos de campaña para la elección de que se trate. No pueden recibir donativos en efectivo, metales y piedras preciosas por sí o por interpósita persona.</a:t>
              </a:r>
              <a:endParaRPr lang="es-MX" sz="2000" dirty="0"/>
            </a:p>
          </p:txBody>
        </p:sp>
      </p:grpSp>
    </p:spTree>
    <p:extLst>
      <p:ext uri="{BB962C8B-B14F-4D97-AF65-F5344CB8AC3E}">
        <p14:creationId xmlns:p14="http://schemas.microsoft.com/office/powerpoint/2010/main" val="3811202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62029" y="194733"/>
            <a:ext cx="12850377" cy="6386660"/>
            <a:chOff x="-862029" y="194733"/>
            <a:chExt cx="12850377" cy="6386660"/>
          </a:xfrm>
        </p:grpSpPr>
        <p:sp>
          <p:nvSpPr>
            <p:cNvPr id="2" name="CuadroTexto 1"/>
            <p:cNvSpPr txBox="1"/>
            <p:nvPr/>
          </p:nvSpPr>
          <p:spPr>
            <a:xfrm>
              <a:off x="1507067" y="194733"/>
              <a:ext cx="9406466" cy="830997"/>
            </a:xfrm>
            <a:prstGeom prst="rect">
              <a:avLst/>
            </a:prstGeom>
            <a:noFill/>
          </p:spPr>
          <p:txBody>
            <a:bodyPr wrap="square" rtlCol="0">
              <a:spAutoFit/>
            </a:bodyPr>
            <a:lstStyle/>
            <a:p>
              <a:pPr algn="ctr"/>
              <a:r>
                <a:rPr lang="es-MX" sz="2400" b="1" dirty="0" smtClean="0"/>
                <a:t>Distribución del financiamiento entre los candidatos independientes.</a:t>
              </a:r>
            </a:p>
            <a:p>
              <a:pPr algn="ctr"/>
              <a:r>
                <a:rPr lang="es-MX" sz="2400" b="1" dirty="0" smtClean="0"/>
                <a:t> Art. 320 LEPPET</a:t>
              </a:r>
              <a:endParaRPr lang="es-MX" sz="2400" b="1" dirty="0"/>
            </a:p>
          </p:txBody>
        </p:sp>
        <p:graphicFrame>
          <p:nvGraphicFramePr>
            <p:cNvPr id="3" name="Diagrama 2"/>
            <p:cNvGraphicFramePr/>
            <p:nvPr>
              <p:extLst>
                <p:ext uri="{D42A27DB-BD31-4B8C-83A1-F6EECF244321}">
                  <p14:modId xmlns:p14="http://schemas.microsoft.com/office/powerpoint/2010/main" val="2113660017"/>
                </p:ext>
              </p:extLst>
            </p:nvPr>
          </p:nvGraphicFramePr>
          <p:xfrm>
            <a:off x="-862029" y="116272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quina doblada 3"/>
            <p:cNvSpPr/>
            <p:nvPr/>
          </p:nvSpPr>
          <p:spPr>
            <a:xfrm>
              <a:off x="6890993" y="2271858"/>
              <a:ext cx="4326903" cy="3101419"/>
            </a:xfrm>
            <a:prstGeom prst="foldedCorner">
              <a:avLst/>
            </a:prstGeom>
            <a:solidFill>
              <a:srgbClr val="C76A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sz="2400" dirty="0" smtClean="0">
                <a:solidFill>
                  <a:schemeClr val="bg1"/>
                </a:solidFill>
              </a:endParaRPr>
            </a:p>
            <a:p>
              <a:pPr algn="ctr"/>
              <a:r>
                <a:rPr lang="es-MX" sz="2400" dirty="0" smtClean="0">
                  <a:solidFill>
                    <a:schemeClr val="bg1"/>
                  </a:solidFill>
                </a:rPr>
                <a:t>En el supuesto que un solo candidato obtenga su  registro para cualquiera de los cargos de diputados y regidores, no podrá recibir financiamiento que exceda del 50% de los montos referidos. Art. 320.2 LEPPET</a:t>
              </a:r>
              <a:endParaRPr lang="es-MX" sz="2400" dirty="0">
                <a:solidFill>
                  <a:schemeClr val="bg1"/>
                </a:solidFill>
              </a:endParaRPr>
            </a:p>
          </p:txBody>
        </p:sp>
        <p:sp>
          <p:nvSpPr>
            <p:cNvPr id="5" name="CuadroTexto 4"/>
            <p:cNvSpPr txBox="1"/>
            <p:nvPr/>
          </p:nvSpPr>
          <p:spPr>
            <a:xfrm>
              <a:off x="6120540" y="5816338"/>
              <a:ext cx="5867808" cy="707886"/>
            </a:xfrm>
            <a:prstGeom prst="rect">
              <a:avLst/>
            </a:prstGeom>
            <a:noFill/>
          </p:spPr>
          <p:txBody>
            <a:bodyPr wrap="square" rtlCol="0">
              <a:spAutoFit/>
            </a:bodyPr>
            <a:lstStyle/>
            <a:p>
              <a:pPr algn="just"/>
              <a:r>
                <a:rPr lang="es-MX" sz="2000" dirty="0" smtClean="0"/>
                <a:t>Tienen la obligación de reembolsar al Instituto el monto del financiamiento público no erogado</a:t>
              </a:r>
              <a:endParaRPr lang="es-MX" sz="2000" dirty="0"/>
            </a:p>
          </p:txBody>
        </p:sp>
      </p:grpSp>
    </p:spTree>
    <p:extLst>
      <p:ext uri="{BB962C8B-B14F-4D97-AF65-F5344CB8AC3E}">
        <p14:creationId xmlns:p14="http://schemas.microsoft.com/office/powerpoint/2010/main" val="3554786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2384981" y="674849"/>
            <a:ext cx="5962831" cy="2520837"/>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p>
        </p:txBody>
      </p:sp>
      <p:sp>
        <p:nvSpPr>
          <p:cNvPr id="8" name="CuadroTexto 7"/>
          <p:cNvSpPr txBox="1"/>
          <p:nvPr/>
        </p:nvSpPr>
        <p:spPr>
          <a:xfrm>
            <a:off x="2450968" y="674849"/>
            <a:ext cx="5830855" cy="2246769"/>
          </a:xfrm>
          <a:prstGeom prst="rect">
            <a:avLst/>
          </a:prstGeom>
          <a:noFill/>
        </p:spPr>
        <p:txBody>
          <a:bodyPr wrap="square" rtlCol="0">
            <a:spAutoFit/>
          </a:bodyPr>
          <a:lstStyle/>
          <a:p>
            <a:pPr algn="ctr"/>
            <a:r>
              <a:rPr lang="es-MX" sz="2000" b="1" dirty="0" smtClean="0"/>
              <a:t>TESIS XXI/2015</a:t>
            </a:r>
          </a:p>
          <a:p>
            <a:endParaRPr lang="es-MX" sz="2000" dirty="0"/>
          </a:p>
          <a:p>
            <a:pPr algn="just"/>
            <a:r>
              <a:rPr lang="es-MX" sz="2000" dirty="0" smtClean="0"/>
              <a:t>CANDIDATURAS INDEPENDIENTES. NO LES ES APLICABLE EL PRINCIPIO CONSTITUCIONAL DE PREVALENCIA DEL FINANCIAMIENTO PÚBLICO SOBRE EL PRIVADO, QUE CORRESPONDE A LOS PARTIDOS POLÍTICOS.</a:t>
            </a:r>
            <a:endParaRPr lang="es-MX" sz="2000" dirty="0"/>
          </a:p>
        </p:txBody>
      </p:sp>
      <p:sp>
        <p:nvSpPr>
          <p:cNvPr id="9" name="Rectángulo redondeado 8"/>
          <p:cNvSpPr/>
          <p:nvPr/>
        </p:nvSpPr>
        <p:spPr>
          <a:xfrm>
            <a:off x="2384981" y="3786024"/>
            <a:ext cx="5962831" cy="2520837"/>
          </a:xfrm>
          <a:prstGeom prst="roundRect">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2592748" y="4100659"/>
            <a:ext cx="5547297" cy="1631216"/>
          </a:xfrm>
          <a:prstGeom prst="rect">
            <a:avLst/>
          </a:prstGeom>
          <a:noFill/>
        </p:spPr>
        <p:txBody>
          <a:bodyPr wrap="square" rtlCol="0">
            <a:spAutoFit/>
          </a:bodyPr>
          <a:lstStyle/>
          <a:p>
            <a:pPr algn="ctr"/>
            <a:r>
              <a:rPr lang="es-MX" sz="2000" b="1" dirty="0" smtClean="0"/>
              <a:t>JURISPRUDENCIA 7/2016</a:t>
            </a:r>
          </a:p>
          <a:p>
            <a:pPr algn="just"/>
            <a:endParaRPr lang="es-MX" sz="2000" dirty="0"/>
          </a:p>
          <a:p>
            <a:pPr algn="just"/>
            <a:r>
              <a:rPr lang="es-MX" sz="2000" dirty="0" smtClean="0"/>
              <a:t>FINANCIAMIENTO PRIVADO PARA CANDIDATOS INDEPENDIENTES. EL LÍMITE DEL 50% DEL TOPE DE GASTOS DE CAMPAÑA, ES CONSTITUCIONAL</a:t>
            </a:r>
            <a:endParaRPr lang="es-MX" sz="2000" dirty="0"/>
          </a:p>
        </p:txBody>
      </p:sp>
      <p:sp>
        <p:nvSpPr>
          <p:cNvPr id="12" name="Flecha curvada hacia la izquierda 11"/>
          <p:cNvSpPr/>
          <p:nvPr/>
        </p:nvSpPr>
        <p:spPr>
          <a:xfrm>
            <a:off x="8347812" y="1659117"/>
            <a:ext cx="1974539" cy="3257150"/>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C00000"/>
                </a:solidFill>
              </a:ln>
              <a:solidFill>
                <a:srgbClr val="C00000"/>
              </a:solidFill>
            </a:endParaRPr>
          </a:p>
        </p:txBody>
      </p:sp>
    </p:spTree>
    <p:extLst>
      <p:ext uri="{BB962C8B-B14F-4D97-AF65-F5344CB8AC3E}">
        <p14:creationId xmlns:p14="http://schemas.microsoft.com/office/powerpoint/2010/main" val="530129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srcRect l="5515" t="6615" r="3594" b="3706"/>
          <a:stretch/>
        </p:blipFill>
        <p:spPr>
          <a:xfrm>
            <a:off x="647702" y="1414551"/>
            <a:ext cx="3254187" cy="3395884"/>
          </a:xfrm>
          <a:prstGeom prst="rect">
            <a:avLst/>
          </a:prstGeom>
        </p:spPr>
      </p:pic>
      <p:sp>
        <p:nvSpPr>
          <p:cNvPr id="19" name="Rectángulo redondeado 18"/>
          <p:cNvSpPr/>
          <p:nvPr/>
        </p:nvSpPr>
        <p:spPr>
          <a:xfrm>
            <a:off x="4639236" y="1509262"/>
            <a:ext cx="6920753" cy="3141700"/>
          </a:xfrm>
          <a:prstGeom prst="roundRect">
            <a:avLst/>
          </a:prstGeom>
          <a:solidFill>
            <a:srgbClr val="D2FB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4765863" y="1509262"/>
            <a:ext cx="6739217" cy="3046988"/>
          </a:xfrm>
          <a:prstGeom prst="rect">
            <a:avLst/>
          </a:prstGeom>
          <a:noFill/>
        </p:spPr>
        <p:txBody>
          <a:bodyPr wrap="square" rtlCol="0">
            <a:spAutoFit/>
          </a:bodyPr>
          <a:lstStyle/>
          <a:p>
            <a:pPr algn="just"/>
            <a:r>
              <a:rPr lang="es-ES" sz="3200" b="1" dirty="0" smtClean="0"/>
              <a:t>Las candidaturas independientes son aquellas postulaciones a cargos públicos, en las que los partidos políticos no toman parte de ninguna naturaleza y con ellas los ciudadanos ejercen sus derechos políticos.</a:t>
            </a:r>
            <a:endParaRPr lang="es-ES" sz="3600" b="1" dirty="0"/>
          </a:p>
        </p:txBody>
      </p:sp>
      <p:sp>
        <p:nvSpPr>
          <p:cNvPr id="21" name="Flecha curvada hacia arriba 20"/>
          <p:cNvSpPr/>
          <p:nvPr/>
        </p:nvSpPr>
        <p:spPr>
          <a:xfrm>
            <a:off x="1978213" y="4727161"/>
            <a:ext cx="6373905" cy="1857415"/>
          </a:xfrm>
          <a:prstGeom prst="curved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2" name="CuadroTexto 21"/>
          <p:cNvSpPr txBox="1"/>
          <p:nvPr/>
        </p:nvSpPr>
        <p:spPr>
          <a:xfrm>
            <a:off x="3294529" y="5579668"/>
            <a:ext cx="3603812" cy="646331"/>
          </a:xfrm>
          <a:prstGeom prst="rect">
            <a:avLst/>
          </a:prstGeom>
          <a:noFill/>
        </p:spPr>
        <p:txBody>
          <a:bodyPr wrap="square" rtlCol="0">
            <a:spAutoFit/>
          </a:bodyPr>
          <a:lstStyle/>
          <a:p>
            <a:pPr algn="ctr"/>
            <a:r>
              <a:rPr lang="es-ES" b="1" dirty="0" smtClean="0"/>
              <a:t>LIBRO SÉPTIMO, TITULO PRIMERO</a:t>
            </a:r>
          </a:p>
          <a:p>
            <a:pPr algn="ctr"/>
            <a:r>
              <a:rPr lang="es-ES" b="1" dirty="0" smtClean="0"/>
              <a:t>ART. 280 AL 333 LEPPET</a:t>
            </a:r>
            <a:endParaRPr lang="es-ES" b="1" dirty="0"/>
          </a:p>
        </p:txBody>
      </p:sp>
    </p:spTree>
    <p:extLst>
      <p:ext uri="{BB962C8B-B14F-4D97-AF65-F5344CB8AC3E}">
        <p14:creationId xmlns:p14="http://schemas.microsoft.com/office/powerpoint/2010/main" val="744581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3513" t="26813" r="3544" b="18284"/>
          <a:stretch/>
        </p:blipFill>
        <p:spPr>
          <a:xfrm>
            <a:off x="1176867" y="118533"/>
            <a:ext cx="10083800" cy="6739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7909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44478" y="339365"/>
            <a:ext cx="4374037" cy="461665"/>
          </a:xfrm>
          <a:prstGeom prst="rect">
            <a:avLst/>
          </a:prstGeom>
          <a:noFill/>
        </p:spPr>
        <p:txBody>
          <a:bodyPr wrap="square" rtlCol="0">
            <a:spAutoFit/>
          </a:bodyPr>
          <a:lstStyle/>
          <a:p>
            <a:pPr algn="ctr"/>
            <a:r>
              <a:rPr lang="es-MX" sz="2400" b="1" dirty="0" smtClean="0"/>
              <a:t>OBLIGACIONES ART. 309 LEPPET</a:t>
            </a:r>
            <a:endParaRPr lang="es-MX" sz="2400" b="1" dirty="0"/>
          </a:p>
        </p:txBody>
      </p:sp>
      <p:sp>
        <p:nvSpPr>
          <p:cNvPr id="3" name="CuadroTexto 2"/>
          <p:cNvSpPr txBox="1"/>
          <p:nvPr/>
        </p:nvSpPr>
        <p:spPr>
          <a:xfrm>
            <a:off x="678731" y="2290837"/>
            <a:ext cx="2196444"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2400" b="1" dirty="0" smtClean="0"/>
              <a:t>Fiscalización</a:t>
            </a:r>
            <a:endParaRPr lang="es-MX" sz="2400" b="1" dirty="0"/>
          </a:p>
        </p:txBody>
      </p:sp>
      <p:sp>
        <p:nvSpPr>
          <p:cNvPr id="4" name="CuadroTexto 3"/>
          <p:cNvSpPr txBox="1"/>
          <p:nvPr/>
        </p:nvSpPr>
        <p:spPr>
          <a:xfrm>
            <a:off x="3487919" y="921134"/>
            <a:ext cx="8314442" cy="3170099"/>
          </a:xfrm>
          <a:prstGeom prst="rect">
            <a:avLst/>
          </a:prstGeom>
          <a:noFill/>
        </p:spPr>
        <p:txBody>
          <a:bodyPr wrap="square" rtlCol="0">
            <a:spAutoFit/>
          </a:bodyPr>
          <a:lstStyle/>
          <a:p>
            <a:pPr algn="just"/>
            <a:r>
              <a:rPr lang="es-MX" sz="2000" dirty="0" smtClean="0"/>
              <a:t>Los aspirantes y candidatos independientes deberán entregar al INE informes sobre los recursos que emplearon en la etapa de obtención de apoyo ciudadano y durante las campañas electorales.</a:t>
            </a:r>
          </a:p>
          <a:p>
            <a:pPr algn="just"/>
            <a:endParaRPr lang="es-MX" sz="2000" dirty="0"/>
          </a:p>
          <a:p>
            <a:pPr algn="just"/>
            <a:r>
              <a:rPr lang="es-MX" sz="2000" dirty="0" smtClean="0"/>
              <a:t>Si bien la ley establece que los informes de ingresos y egresos relativos al periodo de obtención del apoyo ciudadano deben presentarse dentro de los 30 días siguientes a la conclusión de ese periodo, para el proceso 2014-2015, el INE emitió el acuerdo INE/CG203/2014, donde estableció  que los aspirantes a candidatos independientes además debían registrar de forma semanal todas sus operaciones.</a:t>
            </a:r>
            <a:endParaRPr lang="es-MX" sz="2000" dirty="0"/>
          </a:p>
        </p:txBody>
      </p:sp>
      <p:sp>
        <p:nvSpPr>
          <p:cNvPr id="5" name="Esquina doblada 4"/>
          <p:cNvSpPr/>
          <p:nvPr/>
        </p:nvSpPr>
        <p:spPr>
          <a:xfrm>
            <a:off x="8031639" y="4336330"/>
            <a:ext cx="3770722" cy="211160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s-MX" dirty="0" smtClean="0">
              <a:solidFill>
                <a:schemeClr val="tx1"/>
              </a:solidFill>
            </a:endParaRPr>
          </a:p>
          <a:p>
            <a:pPr algn="just"/>
            <a:r>
              <a:rPr lang="es-MX" dirty="0" smtClean="0">
                <a:solidFill>
                  <a:schemeClr val="tx1"/>
                </a:solidFill>
              </a:rPr>
              <a:t>En el proceso 2014-2015 no se impusieron sanciones monetarias a candidatos independientes, pero en el proceso 2015-2016, el INE modifico su criterio y la multa en conjunto de los candidatos independientes ascendió a 12.9 millones de pesos</a:t>
            </a:r>
            <a:endParaRPr lang="es-MX" dirty="0">
              <a:solidFill>
                <a:schemeClr val="tx1"/>
              </a:solidFill>
            </a:endParaRPr>
          </a:p>
        </p:txBody>
      </p:sp>
      <p:sp>
        <p:nvSpPr>
          <p:cNvPr id="6" name="Esquina doblada 5"/>
          <p:cNvSpPr/>
          <p:nvPr/>
        </p:nvSpPr>
        <p:spPr>
          <a:xfrm>
            <a:off x="367645" y="4323536"/>
            <a:ext cx="3770722" cy="2262433"/>
          </a:xfrm>
          <a:prstGeom prst="foldedCorner">
            <a:avLst/>
          </a:prstGeom>
          <a:solidFill>
            <a:srgbClr val="CAB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dirty="0" smtClean="0">
              <a:solidFill>
                <a:schemeClr val="tx1"/>
              </a:solidFill>
            </a:endParaRPr>
          </a:p>
          <a:p>
            <a:pPr algn="just"/>
            <a:r>
              <a:rPr lang="es-MX" dirty="0" smtClean="0">
                <a:solidFill>
                  <a:schemeClr val="tx1"/>
                </a:solidFill>
              </a:rPr>
              <a:t>Los informes de campaña deben presentarse especificando el origen y destino de los ingresos y gastos del candidato durante la campaña, por periodos de 30 días ante la UTF y dentro del plazo de 3 días después a la conclusión de cada periodo</a:t>
            </a:r>
            <a:endParaRPr lang="es-MX" dirty="0">
              <a:solidFill>
                <a:schemeClr val="tx1"/>
              </a:solidFill>
            </a:endParaRPr>
          </a:p>
        </p:txBody>
      </p:sp>
      <p:sp>
        <p:nvSpPr>
          <p:cNvPr id="7" name="Esquina doblada 6"/>
          <p:cNvSpPr/>
          <p:nvPr/>
        </p:nvSpPr>
        <p:spPr>
          <a:xfrm>
            <a:off x="5066907" y="4336330"/>
            <a:ext cx="2139884" cy="2111604"/>
          </a:xfrm>
          <a:prstGeom prst="foldedCorner">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solidFill>
                <a:schemeClr val="tx1"/>
              </a:solidFill>
            </a:endParaRPr>
          </a:p>
          <a:p>
            <a:pPr algn="ctr"/>
            <a:r>
              <a:rPr lang="es-MX" dirty="0" smtClean="0">
                <a:solidFill>
                  <a:schemeClr val="tx1"/>
                </a:solidFill>
              </a:rPr>
              <a:t>Las sanciones van desde amonestación, multa de hasta 5,000 días, a la pérdida del registro</a:t>
            </a:r>
            <a:endParaRPr lang="es-MX" dirty="0">
              <a:solidFill>
                <a:schemeClr val="tx1"/>
              </a:solidFill>
            </a:endParaRPr>
          </a:p>
        </p:txBody>
      </p:sp>
      <p:sp>
        <p:nvSpPr>
          <p:cNvPr id="9" name="Abrir llave 8"/>
          <p:cNvSpPr/>
          <p:nvPr/>
        </p:nvSpPr>
        <p:spPr>
          <a:xfrm>
            <a:off x="3026004" y="952107"/>
            <a:ext cx="518474" cy="3139126"/>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MX">
              <a:ln>
                <a:solidFill>
                  <a:schemeClr val="tx1"/>
                </a:solidFill>
              </a:ln>
              <a:solidFill>
                <a:srgbClr val="000000"/>
              </a:solidFill>
            </a:endParaRPr>
          </a:p>
        </p:txBody>
      </p:sp>
    </p:spTree>
    <p:extLst>
      <p:ext uri="{BB962C8B-B14F-4D97-AF65-F5344CB8AC3E}">
        <p14:creationId xmlns:p14="http://schemas.microsoft.com/office/powerpoint/2010/main" val="1680461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07151" y="292231"/>
            <a:ext cx="5429839" cy="461665"/>
          </a:xfrm>
          <a:prstGeom prst="rect">
            <a:avLst/>
          </a:prstGeom>
          <a:noFill/>
        </p:spPr>
        <p:txBody>
          <a:bodyPr wrap="square" rtlCol="0">
            <a:spAutoFit/>
          </a:bodyPr>
          <a:lstStyle/>
          <a:p>
            <a:pPr algn="ctr"/>
            <a:r>
              <a:rPr lang="es-MX" sz="2400" b="1" dirty="0" smtClean="0"/>
              <a:t>DEVOLUCIÓN DE RECURSOS</a:t>
            </a:r>
            <a:endParaRPr lang="es-MX" sz="2400" b="1" dirty="0"/>
          </a:p>
        </p:txBody>
      </p:sp>
      <p:sp>
        <p:nvSpPr>
          <p:cNvPr id="3" name="CuadroTexto 2"/>
          <p:cNvSpPr txBox="1"/>
          <p:nvPr/>
        </p:nvSpPr>
        <p:spPr>
          <a:xfrm>
            <a:off x="989814" y="1178351"/>
            <a:ext cx="10435473" cy="1200329"/>
          </a:xfrm>
          <a:prstGeom prst="rect">
            <a:avLst/>
          </a:prstGeom>
          <a:noFill/>
        </p:spPr>
        <p:txBody>
          <a:bodyPr wrap="square" rtlCol="0">
            <a:spAutoFit/>
          </a:bodyPr>
          <a:lstStyle/>
          <a:p>
            <a:pPr algn="just"/>
            <a:r>
              <a:rPr lang="es-MX" sz="2400" dirty="0" smtClean="0"/>
              <a:t>De acuerdo al Reglamento de Fiscalización, los partidos políticos y candidatos independientes deben devolver al INE u OPLE correspondiente, el monto total del financiamiento público para campaña que hubieran recibido y no hayan utilizado.</a:t>
            </a:r>
            <a:endParaRPr lang="es-MX" sz="2400" dirty="0"/>
          </a:p>
        </p:txBody>
      </p:sp>
      <p:sp>
        <p:nvSpPr>
          <p:cNvPr id="4" name="Esquina doblada 3"/>
          <p:cNvSpPr/>
          <p:nvPr/>
        </p:nvSpPr>
        <p:spPr>
          <a:xfrm>
            <a:off x="3223967" y="2837468"/>
            <a:ext cx="6325386" cy="3110845"/>
          </a:xfrm>
          <a:prstGeom prst="foldedCorner">
            <a:avLst/>
          </a:prstGeom>
          <a:solidFill>
            <a:srgbClr val="67E8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rPr>
              <a:t>ACUERDO INE/CG471/2016</a:t>
            </a:r>
          </a:p>
          <a:p>
            <a:pPr algn="ctr"/>
            <a:endParaRPr lang="es-MX" sz="2000" b="1" dirty="0">
              <a:solidFill>
                <a:schemeClr val="tx1"/>
              </a:solidFill>
            </a:endParaRPr>
          </a:p>
          <a:p>
            <a:pPr algn="ctr"/>
            <a:r>
              <a:rPr lang="es-MX" sz="2000" b="1" dirty="0" smtClean="0">
                <a:solidFill>
                  <a:schemeClr val="tx1"/>
                </a:solidFill>
              </a:rPr>
              <a:t>Cuando no efectúen el reintegro a la Tesorería de la Federación y en el caso local, a su similar, la Unidad Técnica de Fiscalización deberá informar al SAT a efecto que el adeudo se clasifique y tenga tratamiento de un crédito fiscal</a:t>
            </a:r>
            <a:endParaRPr lang="es-MX" sz="2000" b="1" dirty="0">
              <a:solidFill>
                <a:schemeClr val="tx1"/>
              </a:solidFill>
            </a:endParaRPr>
          </a:p>
        </p:txBody>
      </p:sp>
    </p:spTree>
    <p:extLst>
      <p:ext uri="{BB962C8B-B14F-4D97-AF65-F5344CB8AC3E}">
        <p14:creationId xmlns:p14="http://schemas.microsoft.com/office/powerpoint/2010/main" val="2187791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42633" y="191805"/>
            <a:ext cx="7306733" cy="954107"/>
          </a:xfrm>
          <a:prstGeom prst="rect">
            <a:avLst/>
          </a:prstGeom>
          <a:noFill/>
        </p:spPr>
        <p:txBody>
          <a:bodyPr wrap="square" rtlCol="0">
            <a:spAutoFit/>
          </a:bodyPr>
          <a:lstStyle/>
          <a:p>
            <a:pPr algn="ctr"/>
            <a:r>
              <a:rPr lang="es-MX" sz="2800" b="1" dirty="0" smtClean="0"/>
              <a:t>Las candidaturas independientes y la representación proporcional</a:t>
            </a:r>
            <a:endParaRPr lang="es-MX" sz="2800" b="1" dirty="0"/>
          </a:p>
        </p:txBody>
      </p:sp>
      <p:sp>
        <p:nvSpPr>
          <p:cNvPr id="3" name="CuadroTexto 2"/>
          <p:cNvSpPr txBox="1"/>
          <p:nvPr/>
        </p:nvSpPr>
        <p:spPr>
          <a:xfrm>
            <a:off x="389467" y="1481667"/>
            <a:ext cx="11311466" cy="830997"/>
          </a:xfrm>
          <a:prstGeom prst="rect">
            <a:avLst/>
          </a:prstGeom>
          <a:noFill/>
        </p:spPr>
        <p:txBody>
          <a:bodyPr wrap="square" rtlCol="0">
            <a:spAutoFit/>
          </a:bodyPr>
          <a:lstStyle/>
          <a:p>
            <a:pPr algn="just"/>
            <a:r>
              <a:rPr lang="es-MX" sz="2400" dirty="0" smtClean="0"/>
              <a:t>En el artículo 282.2. LEPPET se establece que no procederá en ningún caso el registro de candidaturas independientes por el principio de representación proporcional.</a:t>
            </a:r>
            <a:endParaRPr lang="es-MX" sz="2400" dirty="0"/>
          </a:p>
        </p:txBody>
      </p:sp>
      <p:sp>
        <p:nvSpPr>
          <p:cNvPr id="5" name="CuadroTexto 4"/>
          <p:cNvSpPr txBox="1"/>
          <p:nvPr/>
        </p:nvSpPr>
        <p:spPr>
          <a:xfrm>
            <a:off x="279401" y="2624666"/>
            <a:ext cx="4199466" cy="2246769"/>
          </a:xfrm>
          <a:prstGeom prst="rect">
            <a:avLst/>
          </a:prstGeom>
          <a:solidFill>
            <a:schemeClr val="accent4">
              <a:lumMod val="40000"/>
              <a:lumOff val="60000"/>
            </a:schemeClr>
          </a:solidFill>
          <a:ln>
            <a:solidFill>
              <a:schemeClr val="tx1"/>
            </a:solidFill>
          </a:ln>
        </p:spPr>
        <p:txBody>
          <a:bodyPr wrap="square" rtlCol="0">
            <a:spAutoFit/>
          </a:bodyPr>
          <a:lstStyle/>
          <a:p>
            <a:pPr algn="ctr"/>
            <a:r>
              <a:rPr lang="es-MX" sz="2000" b="1" dirty="0" smtClean="0"/>
              <a:t>Expediente SM-JDC-535/2015</a:t>
            </a:r>
          </a:p>
          <a:p>
            <a:pPr algn="just"/>
            <a:endParaRPr lang="es-MX" sz="2000" dirty="0"/>
          </a:p>
          <a:p>
            <a:pPr algn="just"/>
            <a:r>
              <a:rPr lang="es-MX" sz="2000" dirty="0" smtClean="0"/>
              <a:t>La Sala Regional Monterrey, inaplicó artículos de la Ley Electoral del estado de Nuevo León, que prohibía la postulación de candidatos independientes como regidores de RP.</a:t>
            </a:r>
            <a:endParaRPr lang="es-MX" sz="2000" dirty="0"/>
          </a:p>
        </p:txBody>
      </p:sp>
      <p:sp>
        <p:nvSpPr>
          <p:cNvPr id="7" name="CuadroTexto 6"/>
          <p:cNvSpPr txBox="1"/>
          <p:nvPr/>
        </p:nvSpPr>
        <p:spPr>
          <a:xfrm>
            <a:off x="279401" y="5562618"/>
            <a:ext cx="10811931"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b="1" dirty="0" smtClean="0"/>
              <a:t>JURISPRUDENCIA 4/2016</a:t>
            </a:r>
          </a:p>
          <a:p>
            <a:r>
              <a:rPr lang="es-MX" dirty="0" smtClean="0"/>
              <a:t>CANDIDATURAS INDEPENDIENTES. LAS RELACIONADAS CON LA INTEGRACIÓN DE AYUNTAMIENTOS, TIENEN DERECHO A QUE SE LES ASIGNEN REGIDURÍAS POR EL PRINCIPIO DE REPRESENTACIÓN PROPORCIONAL</a:t>
            </a:r>
            <a:endParaRPr lang="es-MX" dirty="0"/>
          </a:p>
        </p:txBody>
      </p:sp>
      <p:sp>
        <p:nvSpPr>
          <p:cNvPr id="9" name="CuadroTexto 8"/>
          <p:cNvSpPr txBox="1"/>
          <p:nvPr/>
        </p:nvSpPr>
        <p:spPr>
          <a:xfrm>
            <a:off x="5266265" y="2624665"/>
            <a:ext cx="5825067" cy="224676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s-MX" sz="2000" b="1" dirty="0" smtClean="0"/>
              <a:t>SUP-REC-564/2015 Y ACUMULADOS</a:t>
            </a:r>
          </a:p>
          <a:p>
            <a:pPr algn="just"/>
            <a:r>
              <a:rPr lang="es-MX" sz="2000" dirty="0" smtClean="0"/>
              <a:t>La Sala Superior confirmó la resolución  al considerar que tal restricción violaba el derecho a ser votado al excluirlos de la posibilidad de acceder a todos los cargos de elección popular, vulneraba el carácter igualitario del voto y contravenía las finalidades del principio de representación proporcional.</a:t>
            </a:r>
            <a:endParaRPr lang="es-MX" sz="2000" dirty="0"/>
          </a:p>
        </p:txBody>
      </p:sp>
      <p:sp>
        <p:nvSpPr>
          <p:cNvPr id="10" name="Flecha derecha 9"/>
          <p:cNvSpPr/>
          <p:nvPr/>
        </p:nvSpPr>
        <p:spPr>
          <a:xfrm>
            <a:off x="4478866" y="3465513"/>
            <a:ext cx="762000" cy="47148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curvada hacia la izquierda 10"/>
          <p:cNvSpPr/>
          <p:nvPr/>
        </p:nvSpPr>
        <p:spPr>
          <a:xfrm>
            <a:off x="11116731" y="3547723"/>
            <a:ext cx="855136" cy="2647421"/>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4929854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30020" y="2331054"/>
            <a:ext cx="9924836" cy="1323439"/>
          </a:xfrm>
          <a:prstGeom prst="rect">
            <a:avLst/>
          </a:prstGeom>
          <a:noFill/>
        </p:spPr>
        <p:txBody>
          <a:bodyPr wrap="square" rtlCol="0">
            <a:spAutoFit/>
          </a:bodyPr>
          <a:lstStyle/>
          <a:p>
            <a:pPr algn="ctr"/>
            <a:r>
              <a:rPr lang="es-MX" sz="4000" b="1" dirty="0" smtClean="0"/>
              <a:t>LOS CANDIDATOS INDEPENDIENTES EN LOS PROCESOS ELECTORALES 2014-2015</a:t>
            </a:r>
            <a:endParaRPr lang="es-MX" sz="4000" b="1" dirty="0"/>
          </a:p>
        </p:txBody>
      </p:sp>
    </p:spTree>
    <p:extLst>
      <p:ext uri="{BB962C8B-B14F-4D97-AF65-F5344CB8AC3E}">
        <p14:creationId xmlns:p14="http://schemas.microsoft.com/office/powerpoint/2010/main" val="248983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21933" y="329202"/>
            <a:ext cx="8492066" cy="523220"/>
          </a:xfrm>
          <a:prstGeom prst="rect">
            <a:avLst/>
          </a:prstGeom>
          <a:noFill/>
        </p:spPr>
        <p:txBody>
          <a:bodyPr wrap="square" rtlCol="0">
            <a:spAutoFit/>
          </a:bodyPr>
          <a:lstStyle/>
          <a:p>
            <a:pPr algn="ctr"/>
            <a:r>
              <a:rPr lang="es-MX" sz="2800" b="1" dirty="0" smtClean="0"/>
              <a:t>RENOVACIÓN DE LA CÁMARA DE DIPUTADOS FEDERAL</a:t>
            </a:r>
            <a:endParaRPr lang="es-MX" sz="2800" b="1" dirty="0"/>
          </a:p>
        </p:txBody>
      </p:sp>
      <p:sp>
        <p:nvSpPr>
          <p:cNvPr id="3" name="CuadroTexto 2"/>
          <p:cNvSpPr txBox="1"/>
          <p:nvPr/>
        </p:nvSpPr>
        <p:spPr>
          <a:xfrm>
            <a:off x="347133" y="1241749"/>
            <a:ext cx="5130800" cy="1631216"/>
          </a:xfrm>
          <a:prstGeom prst="rect">
            <a:avLst/>
          </a:prstGeom>
          <a:solidFill>
            <a:schemeClr val="accent6">
              <a:lumMod val="40000"/>
              <a:lumOff val="60000"/>
            </a:schemeClr>
          </a:solidFill>
          <a:ln>
            <a:solidFill>
              <a:schemeClr val="tx1"/>
            </a:solidFill>
          </a:ln>
        </p:spPr>
        <p:txBody>
          <a:bodyPr wrap="square" rtlCol="0">
            <a:spAutoFit/>
          </a:bodyPr>
          <a:lstStyle/>
          <a:p>
            <a:pPr algn="just"/>
            <a:r>
              <a:rPr lang="es-MX" sz="2000" dirty="0" smtClean="0"/>
              <a:t>Se recibieron 122 solicitudes de ciudadanos de 26 entidades federativas. Las entidades donde hubo más postulantes fue en el Estado de México (19), Ciudad de México (18), Veracruz (15) y Tamaulipas (10).</a:t>
            </a:r>
            <a:endParaRPr lang="es-MX" sz="2000" dirty="0"/>
          </a:p>
        </p:txBody>
      </p:sp>
      <p:sp>
        <p:nvSpPr>
          <p:cNvPr id="4" name="CuadroTexto 3"/>
          <p:cNvSpPr txBox="1"/>
          <p:nvPr/>
        </p:nvSpPr>
        <p:spPr>
          <a:xfrm>
            <a:off x="6578600" y="1210733"/>
            <a:ext cx="5291667" cy="1631216"/>
          </a:xfrm>
          <a:prstGeom prst="rect">
            <a:avLst/>
          </a:prstGeom>
          <a:solidFill>
            <a:srgbClr val="CBF7FD"/>
          </a:solidFill>
          <a:ln>
            <a:solidFill>
              <a:schemeClr val="tx1"/>
            </a:solidFill>
          </a:ln>
        </p:spPr>
        <p:txBody>
          <a:bodyPr wrap="square" rtlCol="0">
            <a:spAutoFit/>
          </a:bodyPr>
          <a:lstStyle/>
          <a:p>
            <a:pPr algn="just"/>
            <a:r>
              <a:rPr lang="es-MX" sz="2000" dirty="0" smtClean="0"/>
              <a:t>El Consejo General del INE otorgó el registro a 22 ciudadanos como candidatos independientes al cargo de diputado federal: 2 mujeres y 20 hombres (INE/CG-162/2015), es decir, el 38.6% del total de aspirantes.</a:t>
            </a:r>
            <a:endParaRPr lang="es-MX" sz="2000" dirty="0"/>
          </a:p>
        </p:txBody>
      </p:sp>
      <p:sp>
        <p:nvSpPr>
          <p:cNvPr id="5" name="Flecha derecha 4"/>
          <p:cNvSpPr/>
          <p:nvPr/>
        </p:nvSpPr>
        <p:spPr>
          <a:xfrm>
            <a:off x="5477933" y="1803399"/>
            <a:ext cx="1100667" cy="381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5325533" y="3474131"/>
            <a:ext cx="3378201" cy="3231654"/>
          </a:xfrm>
          <a:prstGeom prst="rect">
            <a:avLst/>
          </a:prstGeom>
          <a:solidFill>
            <a:schemeClr val="accent4">
              <a:lumMod val="40000"/>
              <a:lumOff val="60000"/>
            </a:schemeClr>
          </a:solidFill>
          <a:ln>
            <a:solidFill>
              <a:schemeClr val="tx1"/>
            </a:solidFill>
          </a:ln>
        </p:spPr>
        <p:txBody>
          <a:bodyPr wrap="square" rtlCol="0">
            <a:spAutoFit/>
          </a:bodyPr>
          <a:lstStyle/>
          <a:p>
            <a:pPr algn="ctr"/>
            <a:endParaRPr lang="es-MX" sz="2000" dirty="0" smtClean="0"/>
          </a:p>
          <a:p>
            <a:pPr algn="ctr"/>
            <a:r>
              <a:rPr lang="es-MX" sz="2000" dirty="0" smtClean="0"/>
              <a:t>De los 22 candidatos independientes registrados, sólo Manuel Jesús Clouthier Carrillo obtuvo un escaño en la Cámara de Diputados por el distrito 5 de Culiacán, Sinaloa, con el </a:t>
            </a:r>
            <a:r>
              <a:rPr lang="es-MX" sz="2400" b="1" dirty="0" smtClean="0"/>
              <a:t>42.45%</a:t>
            </a:r>
            <a:r>
              <a:rPr lang="es-MX" sz="2000" dirty="0" smtClean="0"/>
              <a:t> de la votación total emitida.</a:t>
            </a:r>
          </a:p>
          <a:p>
            <a:pPr algn="ctr"/>
            <a:endParaRPr lang="es-MX" sz="2000" dirty="0"/>
          </a:p>
        </p:txBody>
      </p:sp>
      <p:pic>
        <p:nvPicPr>
          <p:cNvPr id="7" name="Imagen 6"/>
          <p:cNvPicPr>
            <a:picLocks noChangeAspect="1"/>
          </p:cNvPicPr>
          <p:nvPr/>
        </p:nvPicPr>
        <p:blipFill>
          <a:blip r:embed="rId2"/>
          <a:stretch>
            <a:fillRect/>
          </a:stretch>
        </p:blipFill>
        <p:spPr>
          <a:xfrm>
            <a:off x="3293533" y="3465513"/>
            <a:ext cx="2032000" cy="3262670"/>
          </a:xfrm>
          <a:prstGeom prst="rect">
            <a:avLst/>
          </a:prstGeom>
        </p:spPr>
      </p:pic>
      <p:sp>
        <p:nvSpPr>
          <p:cNvPr id="8" name="Elipse 7"/>
          <p:cNvSpPr/>
          <p:nvPr/>
        </p:nvSpPr>
        <p:spPr>
          <a:xfrm>
            <a:off x="9249832" y="3911601"/>
            <a:ext cx="2620435" cy="208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En Tabasco se registró Adolfo Pulido Santiago, distrito III  y obtuvo 2,321 y 1.34%</a:t>
            </a:r>
            <a:endParaRPr lang="es-MX" dirty="0"/>
          </a:p>
        </p:txBody>
      </p:sp>
    </p:spTree>
    <p:extLst>
      <p:ext uri="{BB962C8B-B14F-4D97-AF65-F5344CB8AC3E}">
        <p14:creationId xmlns:p14="http://schemas.microsoft.com/office/powerpoint/2010/main" val="2699863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21933" y="329202"/>
            <a:ext cx="8492066" cy="523220"/>
          </a:xfrm>
          <a:prstGeom prst="rect">
            <a:avLst/>
          </a:prstGeom>
          <a:noFill/>
        </p:spPr>
        <p:txBody>
          <a:bodyPr wrap="square" rtlCol="0">
            <a:spAutoFit/>
          </a:bodyPr>
          <a:lstStyle/>
          <a:p>
            <a:pPr algn="ctr"/>
            <a:r>
              <a:rPr lang="es-MX" sz="2800" b="1" dirty="0" smtClean="0"/>
              <a:t>LOS PROCESOS ELECTORALES LOCALES 2014-2015</a:t>
            </a:r>
            <a:endParaRPr lang="es-MX" sz="2800" b="1" dirty="0"/>
          </a:p>
        </p:txBody>
      </p:sp>
      <p:sp>
        <p:nvSpPr>
          <p:cNvPr id="3" name="CuadroTexto 2"/>
          <p:cNvSpPr txBox="1"/>
          <p:nvPr/>
        </p:nvSpPr>
        <p:spPr>
          <a:xfrm>
            <a:off x="457200" y="1066801"/>
            <a:ext cx="11125200" cy="1569660"/>
          </a:xfrm>
          <a:prstGeom prst="rect">
            <a:avLst/>
          </a:prstGeom>
          <a:noFill/>
        </p:spPr>
        <p:txBody>
          <a:bodyPr wrap="square" rtlCol="0">
            <a:spAutoFit/>
          </a:bodyPr>
          <a:lstStyle/>
          <a:p>
            <a:pPr algn="just"/>
            <a:r>
              <a:rPr lang="es-MX" sz="2400" dirty="0" smtClean="0"/>
              <a:t>En las elecciones de las 17 entidades federativas con proceso electoral en este periodo, en 9 se eligieron las autoridades de los tres niveles de gobierno: Baja California Sur, Campeche, Colima, Guerrero, Michoacán, Nuevo León, Querétaro, San Luis Potosí y Sonora. En el resto, solo se renovaron los congresos locales y ayuntamientos.</a:t>
            </a:r>
            <a:endParaRPr lang="es-MX" sz="2400" dirty="0"/>
          </a:p>
        </p:txBody>
      </p:sp>
      <p:sp>
        <p:nvSpPr>
          <p:cNvPr id="4" name="CuadroTexto 3"/>
          <p:cNvSpPr txBox="1"/>
          <p:nvPr/>
        </p:nvSpPr>
        <p:spPr>
          <a:xfrm>
            <a:off x="457199" y="3482447"/>
            <a:ext cx="2489201" cy="2923877"/>
          </a:xfrm>
          <a:prstGeom prst="rect">
            <a:avLst/>
          </a:prstGeom>
          <a:solidFill>
            <a:srgbClr val="CABAF8"/>
          </a:solidFill>
          <a:ln>
            <a:solidFill>
              <a:schemeClr val="tx1"/>
            </a:solidFill>
          </a:ln>
        </p:spPr>
        <p:txBody>
          <a:bodyPr wrap="square" rtlCol="0">
            <a:spAutoFit/>
          </a:bodyPr>
          <a:lstStyle/>
          <a:p>
            <a:pPr algn="ctr"/>
            <a:endParaRPr lang="es-MX" sz="2000" dirty="0" smtClean="0"/>
          </a:p>
          <a:p>
            <a:pPr algn="ctr"/>
            <a:r>
              <a:rPr lang="es-MX" sz="2000" dirty="0" smtClean="0"/>
              <a:t>De los 380 aspirantes a candidatos independientes en los procesos locales 2014-215, solo 111 obtuvieron su registro: </a:t>
            </a:r>
            <a:r>
              <a:rPr lang="es-MX" sz="2400" b="1" dirty="0" smtClean="0"/>
              <a:t>29.22%</a:t>
            </a:r>
          </a:p>
          <a:p>
            <a:pPr algn="ctr"/>
            <a:endParaRPr lang="es-MX" sz="2000" b="1" dirty="0"/>
          </a:p>
        </p:txBody>
      </p:sp>
      <p:sp>
        <p:nvSpPr>
          <p:cNvPr id="5" name="CuadroTexto 4"/>
          <p:cNvSpPr txBox="1"/>
          <p:nvPr/>
        </p:nvSpPr>
        <p:spPr>
          <a:xfrm>
            <a:off x="3551766" y="3465513"/>
            <a:ext cx="2997201" cy="2862322"/>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2000" dirty="0" smtClean="0"/>
              <a:t>De los 9 estados que renovaron su poder ejecutivo, sólo en los estados de Baja California Sur, Campeche y Nuevo León se presentaron candidatos independientes a gobernador</a:t>
            </a:r>
          </a:p>
          <a:p>
            <a:pPr algn="ctr"/>
            <a:endParaRPr lang="es-MX" sz="2000" dirty="0"/>
          </a:p>
        </p:txBody>
      </p:sp>
      <p:sp>
        <p:nvSpPr>
          <p:cNvPr id="6" name="CuadroTexto 5"/>
          <p:cNvSpPr txBox="1"/>
          <p:nvPr/>
        </p:nvSpPr>
        <p:spPr>
          <a:xfrm>
            <a:off x="7408333" y="3482447"/>
            <a:ext cx="3369734" cy="1384995"/>
          </a:xfrm>
          <a:prstGeom prst="rect">
            <a:avLst/>
          </a:prstGeom>
          <a:solidFill>
            <a:srgbClr val="67E8F9"/>
          </a:solidFill>
          <a:ln>
            <a:solidFill>
              <a:schemeClr val="tx1"/>
            </a:solidFill>
          </a:ln>
        </p:spPr>
        <p:txBody>
          <a:bodyPr wrap="square" rtlCol="0">
            <a:spAutoFit/>
          </a:bodyPr>
          <a:lstStyle/>
          <a:p>
            <a:pPr algn="ctr"/>
            <a:r>
              <a:rPr lang="es-MX" sz="2000" dirty="0" smtClean="0"/>
              <a:t>El único que ganó la contienda fue Jaime Heliodoro Rodríguez Calderón (El Bronco) con un </a:t>
            </a:r>
            <a:r>
              <a:rPr lang="es-MX" sz="2400" b="1" dirty="0" smtClean="0"/>
              <a:t>48.8%</a:t>
            </a:r>
            <a:endParaRPr lang="es-MX" sz="2000" b="1" dirty="0"/>
          </a:p>
        </p:txBody>
      </p:sp>
      <p:pic>
        <p:nvPicPr>
          <p:cNvPr id="8" name="Imagen 7"/>
          <p:cNvPicPr>
            <a:picLocks noChangeAspect="1"/>
          </p:cNvPicPr>
          <p:nvPr/>
        </p:nvPicPr>
        <p:blipFill>
          <a:blip r:embed="rId2"/>
          <a:stretch>
            <a:fillRect/>
          </a:stretch>
        </p:blipFill>
        <p:spPr>
          <a:xfrm>
            <a:off x="7626351" y="4889560"/>
            <a:ext cx="3181350" cy="1438275"/>
          </a:xfrm>
          <a:prstGeom prst="rect">
            <a:avLst/>
          </a:prstGeom>
        </p:spPr>
      </p:pic>
    </p:spTree>
    <p:extLst>
      <p:ext uri="{BB962C8B-B14F-4D97-AF65-F5344CB8AC3E}">
        <p14:creationId xmlns:p14="http://schemas.microsoft.com/office/powerpoint/2010/main" val="1531446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3037" y="0"/>
            <a:ext cx="10496281" cy="338554"/>
          </a:xfrm>
          <a:prstGeom prst="rect">
            <a:avLst/>
          </a:prstGeom>
          <a:noFill/>
        </p:spPr>
        <p:txBody>
          <a:bodyPr wrap="square" rtlCol="0">
            <a:spAutoFit/>
          </a:bodyPr>
          <a:lstStyle/>
          <a:p>
            <a:pPr algn="ctr"/>
            <a:r>
              <a:rPr lang="es-MX" sz="1600" b="1" dirty="0" smtClean="0">
                <a:latin typeface="Verdana" panose="020B0604030504040204" pitchFamily="34" charset="0"/>
                <a:ea typeface="Verdana" panose="020B0604030504040204" pitchFamily="34" charset="0"/>
                <a:cs typeface="Verdana" panose="020B0604030504040204" pitchFamily="34" charset="0"/>
              </a:rPr>
              <a:t>CANDIDATOS INDEPENDIENTES EN LOS PROCESOS LOCALES DE 2014-2015</a:t>
            </a:r>
            <a:endParaRPr lang="es-MX" sz="16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898491278"/>
              </p:ext>
            </p:extLst>
          </p:nvPr>
        </p:nvGraphicFramePr>
        <p:xfrm>
          <a:off x="90149" y="369332"/>
          <a:ext cx="12022430" cy="6390640"/>
        </p:xfrm>
        <a:graphic>
          <a:graphicData uri="http://schemas.openxmlformats.org/drawingml/2006/table">
            <a:tbl>
              <a:tblPr firstRow="1" bandRow="1">
                <a:tableStyleId>{5C22544A-7EE6-4342-B048-85BDC9FD1C3A}</a:tableStyleId>
              </a:tblPr>
              <a:tblGrid>
                <a:gridCol w="1717490"/>
                <a:gridCol w="1717490"/>
                <a:gridCol w="1717490"/>
                <a:gridCol w="1717490"/>
                <a:gridCol w="1717490"/>
                <a:gridCol w="1717490"/>
                <a:gridCol w="1717490"/>
              </a:tblGrid>
              <a:tr h="370840">
                <a:tc>
                  <a:txBody>
                    <a:bodyPr/>
                    <a:lstStyle/>
                    <a:p>
                      <a:r>
                        <a:rPr lang="es-MX" sz="1450" dirty="0" smtClean="0"/>
                        <a:t>Entidad federativa</a:t>
                      </a:r>
                      <a:endParaRPr lang="es-MX" sz="1450" dirty="0"/>
                    </a:p>
                  </a:txBody>
                  <a:tcPr/>
                </a:tc>
                <a:tc>
                  <a:txBody>
                    <a:bodyPr/>
                    <a:lstStyle/>
                    <a:p>
                      <a:r>
                        <a:rPr lang="es-MX" sz="1450" dirty="0" smtClean="0"/>
                        <a:t>Aspirantes registrados</a:t>
                      </a:r>
                      <a:endParaRPr lang="es-MX" sz="1450" dirty="0"/>
                    </a:p>
                  </a:txBody>
                  <a:tcPr/>
                </a:tc>
                <a:tc>
                  <a:txBody>
                    <a:bodyPr/>
                    <a:lstStyle/>
                    <a:p>
                      <a:r>
                        <a:rPr lang="es-MX" sz="1450" dirty="0" smtClean="0"/>
                        <a:t>Referencias </a:t>
                      </a:r>
                      <a:endParaRPr lang="es-MX" sz="1450" dirty="0"/>
                    </a:p>
                  </a:txBody>
                  <a:tcPr/>
                </a:tc>
                <a:tc>
                  <a:txBody>
                    <a:bodyPr/>
                    <a:lstStyle/>
                    <a:p>
                      <a:r>
                        <a:rPr lang="es-MX" sz="1450" dirty="0" smtClean="0"/>
                        <a:t>No obtuvieron el apoyo requerido</a:t>
                      </a:r>
                      <a:endParaRPr lang="es-MX" sz="1450" dirty="0"/>
                    </a:p>
                  </a:txBody>
                  <a:tcPr/>
                </a:tc>
                <a:tc>
                  <a:txBody>
                    <a:bodyPr/>
                    <a:lstStyle/>
                    <a:p>
                      <a:r>
                        <a:rPr lang="es-MX" sz="1450" dirty="0" smtClean="0"/>
                        <a:t>No presentaron</a:t>
                      </a:r>
                      <a:r>
                        <a:rPr lang="es-MX" sz="1450" baseline="0" dirty="0" smtClean="0"/>
                        <a:t> solicitud de registro</a:t>
                      </a:r>
                      <a:endParaRPr lang="es-MX" sz="1450" dirty="0"/>
                    </a:p>
                  </a:txBody>
                  <a:tcPr/>
                </a:tc>
                <a:tc>
                  <a:txBody>
                    <a:bodyPr/>
                    <a:lstStyle/>
                    <a:p>
                      <a:r>
                        <a:rPr lang="es-MX" sz="1450" dirty="0" smtClean="0"/>
                        <a:t>Otros</a:t>
                      </a:r>
                      <a:endParaRPr lang="es-MX" sz="1450" dirty="0"/>
                    </a:p>
                  </a:txBody>
                  <a:tcPr/>
                </a:tc>
                <a:tc>
                  <a:txBody>
                    <a:bodyPr/>
                    <a:lstStyle/>
                    <a:p>
                      <a:r>
                        <a:rPr lang="es-MX" sz="1450" dirty="0" smtClean="0"/>
                        <a:t>Candidatos registrados</a:t>
                      </a:r>
                      <a:endParaRPr lang="es-MX" sz="1450" dirty="0"/>
                    </a:p>
                  </a:txBody>
                  <a:tcPr/>
                </a:tc>
              </a:tr>
              <a:tr h="370840">
                <a:tc>
                  <a:txBody>
                    <a:bodyPr/>
                    <a:lstStyle/>
                    <a:p>
                      <a:r>
                        <a:rPr lang="es-MX" sz="1450" dirty="0" smtClean="0"/>
                        <a:t>Baja</a:t>
                      </a:r>
                      <a:r>
                        <a:rPr lang="es-MX" sz="1450" baseline="0" dirty="0" smtClean="0"/>
                        <a:t> California Sur</a:t>
                      </a:r>
                      <a:endParaRPr lang="es-MX" sz="1450" dirty="0"/>
                    </a:p>
                  </a:txBody>
                  <a:tcPr/>
                </a:tc>
                <a:tc>
                  <a:txBody>
                    <a:bodyPr/>
                    <a:lstStyle/>
                    <a:p>
                      <a:pPr algn="ctr"/>
                      <a:r>
                        <a:rPr lang="es-MX" sz="1450" dirty="0" smtClean="0"/>
                        <a:t>14</a:t>
                      </a:r>
                      <a:endParaRPr lang="es-MX" sz="1450" dirty="0"/>
                    </a:p>
                  </a:txBody>
                  <a:tcPr/>
                </a:tc>
                <a:tc>
                  <a:txBody>
                    <a:bodyPr/>
                    <a:lstStyle/>
                    <a:p>
                      <a:pPr algn="ctr"/>
                      <a:r>
                        <a:rPr lang="es-MX" sz="1450" dirty="0" smtClean="0"/>
                        <a:t>6</a:t>
                      </a:r>
                      <a:endParaRPr lang="es-MX" sz="1450" dirty="0"/>
                    </a:p>
                  </a:txBody>
                  <a:tcPr/>
                </a:tc>
                <a:tc>
                  <a:txBody>
                    <a:bodyPr/>
                    <a:lstStyle/>
                    <a:p>
                      <a:pPr algn="ctr"/>
                      <a:r>
                        <a:rPr lang="es-MX" sz="1450" dirty="0" smtClean="0">
                          <a:solidFill>
                            <a:schemeClr val="tx1"/>
                          </a:solidFill>
                        </a:rPr>
                        <a:t>0</a:t>
                      </a:r>
                      <a:endParaRPr lang="es-MX" sz="1450" dirty="0">
                        <a:solidFill>
                          <a:schemeClr val="tx1"/>
                        </a:solidFill>
                      </a:endParaRPr>
                    </a:p>
                  </a:txBody>
                  <a:tcPr>
                    <a:solidFill>
                      <a:srgbClr val="92D050"/>
                    </a:solidFill>
                  </a:tcPr>
                </a:tc>
                <a:tc>
                  <a:txBody>
                    <a:bodyPr/>
                    <a:lstStyle/>
                    <a:p>
                      <a:pPr algn="ctr"/>
                      <a:r>
                        <a:rPr lang="es-MX" sz="1450" dirty="0" smtClean="0"/>
                        <a:t>0</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t>8</a:t>
                      </a:r>
                      <a:endParaRPr lang="es-MX" sz="1450" dirty="0"/>
                    </a:p>
                  </a:txBody>
                  <a:tcPr/>
                </a:tc>
              </a:tr>
              <a:tr h="304233">
                <a:tc>
                  <a:txBody>
                    <a:bodyPr/>
                    <a:lstStyle/>
                    <a:p>
                      <a:r>
                        <a:rPr lang="es-MX" sz="1450" dirty="0" smtClean="0"/>
                        <a:t>Campeche</a:t>
                      </a:r>
                      <a:endParaRPr lang="es-MX" sz="1450" dirty="0"/>
                    </a:p>
                  </a:txBody>
                  <a:tcPr/>
                </a:tc>
                <a:tc>
                  <a:txBody>
                    <a:bodyPr/>
                    <a:lstStyle/>
                    <a:p>
                      <a:pPr algn="ctr"/>
                      <a:r>
                        <a:rPr lang="es-MX" sz="1450" dirty="0" smtClean="0"/>
                        <a:t>3</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solidFill>
                            <a:schemeClr val="tx1"/>
                          </a:solidFill>
                        </a:rPr>
                        <a:t>1</a:t>
                      </a:r>
                      <a:endParaRPr lang="es-MX" sz="1450" dirty="0">
                        <a:solidFill>
                          <a:schemeClr val="tx1"/>
                        </a:solidFill>
                      </a:endParaRPr>
                    </a:p>
                  </a:txBody>
                  <a:tcPr>
                    <a:solidFill>
                      <a:srgbClr val="92D050"/>
                    </a:solidFill>
                  </a:tcPr>
                </a:tc>
                <a:tc>
                  <a:txBody>
                    <a:bodyPr/>
                    <a:lstStyle/>
                    <a:p>
                      <a:pPr algn="ctr"/>
                      <a:r>
                        <a:rPr lang="es-MX" sz="1450" dirty="0" smtClean="0"/>
                        <a:t>0</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t>2</a:t>
                      </a:r>
                      <a:endParaRPr lang="es-MX" sz="1450" dirty="0"/>
                    </a:p>
                  </a:txBody>
                  <a:tcPr/>
                </a:tc>
              </a:tr>
              <a:tr h="170293">
                <a:tc>
                  <a:txBody>
                    <a:bodyPr/>
                    <a:lstStyle/>
                    <a:p>
                      <a:r>
                        <a:rPr lang="es-MX" sz="1450" dirty="0" smtClean="0"/>
                        <a:t>Chiapas</a:t>
                      </a:r>
                      <a:endParaRPr lang="es-MX" sz="1450" dirty="0"/>
                    </a:p>
                  </a:txBody>
                  <a:tcPr/>
                </a:tc>
                <a:tc>
                  <a:txBody>
                    <a:bodyPr/>
                    <a:lstStyle/>
                    <a:p>
                      <a:pPr algn="ctr"/>
                      <a:r>
                        <a:rPr lang="es-MX" sz="1450" dirty="0" smtClean="0"/>
                        <a:t>10</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solidFill>
                            <a:schemeClr val="tx1"/>
                          </a:solidFill>
                        </a:rPr>
                        <a:t>0</a:t>
                      </a:r>
                      <a:endParaRPr lang="es-MX" sz="1450" dirty="0">
                        <a:solidFill>
                          <a:schemeClr val="tx1"/>
                        </a:solidFill>
                      </a:endParaRPr>
                    </a:p>
                  </a:txBody>
                  <a:tcPr>
                    <a:solidFill>
                      <a:srgbClr val="92D050"/>
                    </a:solidFill>
                  </a:tcPr>
                </a:tc>
                <a:tc>
                  <a:txBody>
                    <a:bodyPr/>
                    <a:lstStyle/>
                    <a:p>
                      <a:pPr algn="ctr"/>
                      <a:r>
                        <a:rPr lang="es-MX" sz="1450" dirty="0" smtClean="0"/>
                        <a:t>1</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t>9</a:t>
                      </a:r>
                      <a:endParaRPr lang="es-MX" sz="1450" dirty="0"/>
                    </a:p>
                  </a:txBody>
                  <a:tcPr/>
                </a:tc>
              </a:tr>
              <a:tr h="0">
                <a:tc>
                  <a:txBody>
                    <a:bodyPr/>
                    <a:lstStyle/>
                    <a:p>
                      <a:r>
                        <a:rPr lang="es-MX" sz="1450" dirty="0" smtClean="0"/>
                        <a:t>Colima</a:t>
                      </a:r>
                      <a:endParaRPr lang="es-MX" sz="1450" dirty="0"/>
                    </a:p>
                  </a:txBody>
                  <a:tcPr/>
                </a:tc>
                <a:tc>
                  <a:txBody>
                    <a:bodyPr/>
                    <a:lstStyle/>
                    <a:p>
                      <a:pPr algn="ctr"/>
                      <a:r>
                        <a:rPr lang="es-MX" sz="1450" dirty="0" smtClean="0"/>
                        <a:t>9</a:t>
                      </a:r>
                      <a:endParaRPr lang="es-MX" sz="1450" dirty="0"/>
                    </a:p>
                  </a:txBody>
                  <a:tcPr/>
                </a:tc>
                <a:tc>
                  <a:txBody>
                    <a:bodyPr/>
                    <a:lstStyle/>
                    <a:p>
                      <a:pPr algn="ctr"/>
                      <a:r>
                        <a:rPr lang="es-MX" sz="1450" dirty="0" smtClean="0"/>
                        <a:t>1</a:t>
                      </a:r>
                      <a:endParaRPr lang="es-MX" sz="1450" dirty="0"/>
                    </a:p>
                  </a:txBody>
                  <a:tcPr/>
                </a:tc>
                <a:tc>
                  <a:txBody>
                    <a:bodyPr/>
                    <a:lstStyle/>
                    <a:p>
                      <a:pPr algn="ctr"/>
                      <a:r>
                        <a:rPr lang="es-MX" sz="1450" dirty="0" smtClean="0">
                          <a:solidFill>
                            <a:schemeClr val="tx1"/>
                          </a:solidFill>
                        </a:rPr>
                        <a:t>5</a:t>
                      </a:r>
                      <a:endParaRPr lang="es-MX" sz="1450" dirty="0">
                        <a:solidFill>
                          <a:schemeClr val="tx1"/>
                        </a:solidFill>
                      </a:endParaRPr>
                    </a:p>
                  </a:txBody>
                  <a:tcPr>
                    <a:solidFill>
                      <a:srgbClr val="92D050"/>
                    </a:solidFill>
                  </a:tcPr>
                </a:tc>
                <a:tc>
                  <a:txBody>
                    <a:bodyPr/>
                    <a:lstStyle/>
                    <a:p>
                      <a:pPr algn="ctr"/>
                      <a:r>
                        <a:rPr lang="es-MX" sz="1450" dirty="0" smtClean="0"/>
                        <a:t>3</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t>0</a:t>
                      </a:r>
                      <a:endParaRPr lang="es-MX" sz="1450" dirty="0"/>
                    </a:p>
                  </a:txBody>
                  <a:tcPr/>
                </a:tc>
              </a:tr>
              <a:tr h="0">
                <a:tc>
                  <a:txBody>
                    <a:bodyPr/>
                    <a:lstStyle/>
                    <a:p>
                      <a:r>
                        <a:rPr lang="es-MX" sz="1450" dirty="0" smtClean="0"/>
                        <a:t>Distrito Federal</a:t>
                      </a:r>
                      <a:endParaRPr lang="es-MX" sz="1450" dirty="0"/>
                    </a:p>
                  </a:txBody>
                  <a:tcPr/>
                </a:tc>
                <a:tc>
                  <a:txBody>
                    <a:bodyPr/>
                    <a:lstStyle/>
                    <a:p>
                      <a:pPr algn="ctr"/>
                      <a:r>
                        <a:rPr lang="es-MX" sz="1450" dirty="0" smtClean="0"/>
                        <a:t>145</a:t>
                      </a:r>
                      <a:endParaRPr lang="es-MX" sz="1450" dirty="0"/>
                    </a:p>
                  </a:txBody>
                  <a:tcPr/>
                </a:tc>
                <a:tc>
                  <a:txBody>
                    <a:bodyPr/>
                    <a:lstStyle/>
                    <a:p>
                      <a:pPr algn="ctr"/>
                      <a:r>
                        <a:rPr lang="es-MX" sz="1450" dirty="0" smtClean="0"/>
                        <a:t>14</a:t>
                      </a:r>
                      <a:endParaRPr lang="es-MX" sz="1450" dirty="0"/>
                    </a:p>
                  </a:txBody>
                  <a:tcPr/>
                </a:tc>
                <a:tc>
                  <a:txBody>
                    <a:bodyPr/>
                    <a:lstStyle/>
                    <a:p>
                      <a:pPr algn="ctr"/>
                      <a:r>
                        <a:rPr lang="es-MX" sz="1450" dirty="0" smtClean="0">
                          <a:solidFill>
                            <a:schemeClr val="tx1"/>
                          </a:solidFill>
                        </a:rPr>
                        <a:t>25</a:t>
                      </a:r>
                      <a:endParaRPr lang="es-MX" sz="1450" dirty="0">
                        <a:solidFill>
                          <a:schemeClr val="tx1"/>
                        </a:solidFill>
                      </a:endParaRPr>
                    </a:p>
                  </a:txBody>
                  <a:tcPr>
                    <a:solidFill>
                      <a:srgbClr val="92D050"/>
                    </a:solidFill>
                  </a:tcPr>
                </a:tc>
                <a:tc>
                  <a:txBody>
                    <a:bodyPr/>
                    <a:lstStyle/>
                    <a:p>
                      <a:pPr algn="ctr"/>
                      <a:r>
                        <a:rPr lang="es-MX" sz="1450" dirty="0" smtClean="0"/>
                        <a:t>55</a:t>
                      </a:r>
                      <a:endParaRPr lang="es-MX" sz="1450" dirty="0"/>
                    </a:p>
                  </a:txBody>
                  <a:tcPr/>
                </a:tc>
                <a:tc>
                  <a:txBody>
                    <a:bodyPr/>
                    <a:lstStyle/>
                    <a:p>
                      <a:pPr algn="ctr"/>
                      <a:r>
                        <a:rPr lang="es-MX" sz="1450" dirty="0" smtClean="0"/>
                        <a:t>3</a:t>
                      </a:r>
                      <a:endParaRPr lang="es-MX" sz="1450" dirty="0"/>
                    </a:p>
                  </a:txBody>
                  <a:tcPr/>
                </a:tc>
                <a:tc>
                  <a:txBody>
                    <a:bodyPr/>
                    <a:lstStyle/>
                    <a:p>
                      <a:pPr algn="ctr"/>
                      <a:r>
                        <a:rPr lang="es-MX" sz="1450" dirty="0" smtClean="0"/>
                        <a:t>11</a:t>
                      </a:r>
                      <a:endParaRPr lang="es-MX" sz="1450" dirty="0"/>
                    </a:p>
                  </a:txBody>
                  <a:tcPr/>
                </a:tc>
              </a:tr>
              <a:tr h="0">
                <a:tc>
                  <a:txBody>
                    <a:bodyPr/>
                    <a:lstStyle/>
                    <a:p>
                      <a:r>
                        <a:rPr lang="es-MX" sz="1450" dirty="0" smtClean="0"/>
                        <a:t>Guanajuato</a:t>
                      </a:r>
                      <a:endParaRPr lang="es-MX" sz="1450" dirty="0"/>
                    </a:p>
                  </a:txBody>
                  <a:tcPr/>
                </a:tc>
                <a:tc>
                  <a:txBody>
                    <a:bodyPr/>
                    <a:lstStyle/>
                    <a:p>
                      <a:pPr algn="ctr"/>
                      <a:r>
                        <a:rPr lang="es-MX" sz="1450" dirty="0" smtClean="0"/>
                        <a:t>4</a:t>
                      </a:r>
                      <a:endParaRPr lang="es-MX" sz="1450" dirty="0"/>
                    </a:p>
                  </a:txBody>
                  <a:tcPr/>
                </a:tc>
                <a:tc>
                  <a:txBody>
                    <a:bodyPr/>
                    <a:lstStyle/>
                    <a:p>
                      <a:pPr algn="ctr"/>
                      <a:r>
                        <a:rPr lang="es-MX" sz="1450" dirty="0" smtClean="0"/>
                        <a:t>1</a:t>
                      </a:r>
                      <a:endParaRPr lang="es-MX" sz="1450" dirty="0"/>
                    </a:p>
                  </a:txBody>
                  <a:tcPr/>
                </a:tc>
                <a:tc>
                  <a:txBody>
                    <a:bodyPr/>
                    <a:lstStyle/>
                    <a:p>
                      <a:pPr algn="ctr"/>
                      <a:r>
                        <a:rPr lang="es-MX" sz="1450" dirty="0" smtClean="0">
                          <a:solidFill>
                            <a:schemeClr val="tx1"/>
                          </a:solidFill>
                        </a:rPr>
                        <a:t>1</a:t>
                      </a:r>
                      <a:endParaRPr lang="es-MX" sz="1450" dirty="0">
                        <a:solidFill>
                          <a:schemeClr val="tx1"/>
                        </a:solidFill>
                      </a:endParaRPr>
                    </a:p>
                  </a:txBody>
                  <a:tcPr>
                    <a:solidFill>
                      <a:srgbClr val="92D050"/>
                    </a:solidFill>
                  </a:tcPr>
                </a:tc>
                <a:tc>
                  <a:txBody>
                    <a:bodyPr/>
                    <a:lstStyle/>
                    <a:p>
                      <a:pPr algn="ctr"/>
                      <a:r>
                        <a:rPr lang="es-MX" sz="1450" dirty="0" smtClean="0"/>
                        <a:t>0</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t>2</a:t>
                      </a:r>
                      <a:endParaRPr lang="es-MX" sz="1450" dirty="0"/>
                    </a:p>
                  </a:txBody>
                  <a:tcPr/>
                </a:tc>
              </a:tr>
              <a:tr h="0">
                <a:tc>
                  <a:txBody>
                    <a:bodyPr/>
                    <a:lstStyle/>
                    <a:p>
                      <a:r>
                        <a:rPr lang="es-MX" sz="1450" dirty="0" smtClean="0"/>
                        <a:t>Guerrero</a:t>
                      </a:r>
                      <a:endParaRPr lang="es-MX" sz="1450" dirty="0"/>
                    </a:p>
                  </a:txBody>
                  <a:tcPr/>
                </a:tc>
                <a:tc>
                  <a:txBody>
                    <a:bodyPr/>
                    <a:lstStyle/>
                    <a:p>
                      <a:pPr algn="ctr"/>
                      <a:r>
                        <a:rPr lang="es-MX" sz="1450" dirty="0" smtClean="0"/>
                        <a:t>5</a:t>
                      </a:r>
                      <a:endParaRPr lang="es-MX" sz="1450" dirty="0"/>
                    </a:p>
                  </a:txBody>
                  <a:tcPr/>
                </a:tc>
                <a:tc>
                  <a:txBody>
                    <a:bodyPr/>
                    <a:lstStyle/>
                    <a:p>
                      <a:pPr algn="ctr"/>
                      <a:r>
                        <a:rPr lang="es-MX" sz="1450" dirty="0" smtClean="0"/>
                        <a:t>ND</a:t>
                      </a:r>
                      <a:endParaRPr lang="es-MX" sz="1450" dirty="0"/>
                    </a:p>
                  </a:txBody>
                  <a:tcPr/>
                </a:tc>
                <a:tc>
                  <a:txBody>
                    <a:bodyPr/>
                    <a:lstStyle/>
                    <a:p>
                      <a:pPr algn="ctr"/>
                      <a:r>
                        <a:rPr lang="es-MX" sz="1450" dirty="0" smtClean="0">
                          <a:solidFill>
                            <a:schemeClr val="tx1"/>
                          </a:solidFill>
                        </a:rPr>
                        <a:t>ND</a:t>
                      </a:r>
                      <a:endParaRPr lang="es-MX" sz="1450" dirty="0">
                        <a:solidFill>
                          <a:schemeClr val="tx1"/>
                        </a:solidFill>
                      </a:endParaRPr>
                    </a:p>
                  </a:txBody>
                  <a:tcPr>
                    <a:solidFill>
                      <a:srgbClr val="92D050"/>
                    </a:solidFill>
                  </a:tcPr>
                </a:tc>
                <a:tc>
                  <a:txBody>
                    <a:bodyPr/>
                    <a:lstStyle/>
                    <a:p>
                      <a:pPr algn="ctr"/>
                      <a:r>
                        <a:rPr lang="es-MX" sz="1450" dirty="0" smtClean="0"/>
                        <a:t>ND</a:t>
                      </a:r>
                      <a:endParaRPr lang="es-MX" sz="1450" dirty="0"/>
                    </a:p>
                  </a:txBody>
                  <a:tcPr/>
                </a:tc>
                <a:tc>
                  <a:txBody>
                    <a:bodyPr/>
                    <a:lstStyle/>
                    <a:p>
                      <a:pPr algn="ctr"/>
                      <a:r>
                        <a:rPr lang="es-MX" sz="1450" dirty="0" smtClean="0"/>
                        <a:t>ND</a:t>
                      </a:r>
                      <a:endParaRPr lang="es-MX" sz="1450" dirty="0"/>
                    </a:p>
                  </a:txBody>
                  <a:tcPr/>
                </a:tc>
                <a:tc>
                  <a:txBody>
                    <a:bodyPr/>
                    <a:lstStyle/>
                    <a:p>
                      <a:pPr algn="ctr"/>
                      <a:r>
                        <a:rPr lang="es-MX" sz="1450" dirty="0" smtClean="0"/>
                        <a:t>3</a:t>
                      </a:r>
                      <a:endParaRPr lang="es-MX" sz="1450" dirty="0"/>
                    </a:p>
                  </a:txBody>
                  <a:tcPr/>
                </a:tc>
              </a:tr>
              <a:tr h="0">
                <a:tc>
                  <a:txBody>
                    <a:bodyPr/>
                    <a:lstStyle/>
                    <a:p>
                      <a:r>
                        <a:rPr lang="es-MX" sz="1450" dirty="0" smtClean="0"/>
                        <a:t>Jalisco</a:t>
                      </a:r>
                      <a:endParaRPr lang="es-MX" sz="1450" dirty="0"/>
                    </a:p>
                  </a:txBody>
                  <a:tcPr/>
                </a:tc>
                <a:tc>
                  <a:txBody>
                    <a:bodyPr/>
                    <a:lstStyle/>
                    <a:p>
                      <a:pPr algn="ctr"/>
                      <a:r>
                        <a:rPr lang="es-MX" sz="1450" dirty="0" smtClean="0"/>
                        <a:t>15</a:t>
                      </a:r>
                      <a:endParaRPr lang="es-MX" sz="1450" dirty="0"/>
                    </a:p>
                  </a:txBody>
                  <a:tcPr/>
                </a:tc>
                <a:tc>
                  <a:txBody>
                    <a:bodyPr/>
                    <a:lstStyle/>
                    <a:p>
                      <a:pPr algn="ctr"/>
                      <a:r>
                        <a:rPr lang="es-MX" sz="1450" dirty="0" smtClean="0"/>
                        <a:t>ND</a:t>
                      </a:r>
                      <a:endParaRPr lang="es-MX" sz="1450" dirty="0"/>
                    </a:p>
                  </a:txBody>
                  <a:tcPr/>
                </a:tc>
                <a:tc>
                  <a:txBody>
                    <a:bodyPr/>
                    <a:lstStyle/>
                    <a:p>
                      <a:pPr algn="ctr"/>
                      <a:r>
                        <a:rPr lang="es-MX" sz="1450" dirty="0" smtClean="0">
                          <a:solidFill>
                            <a:schemeClr val="tx1"/>
                          </a:solidFill>
                        </a:rPr>
                        <a:t>ND</a:t>
                      </a:r>
                      <a:endParaRPr lang="es-MX" sz="1450" dirty="0">
                        <a:solidFill>
                          <a:schemeClr val="tx1"/>
                        </a:solidFill>
                      </a:endParaRPr>
                    </a:p>
                  </a:txBody>
                  <a:tcPr>
                    <a:solidFill>
                      <a:srgbClr val="92D050"/>
                    </a:solidFill>
                  </a:tcPr>
                </a:tc>
                <a:tc>
                  <a:txBody>
                    <a:bodyPr/>
                    <a:lstStyle/>
                    <a:p>
                      <a:pPr algn="ctr"/>
                      <a:r>
                        <a:rPr lang="es-MX" sz="1450" dirty="0" smtClean="0"/>
                        <a:t>ND</a:t>
                      </a:r>
                      <a:endParaRPr lang="es-MX" sz="1450" dirty="0"/>
                    </a:p>
                  </a:txBody>
                  <a:tcPr/>
                </a:tc>
                <a:tc>
                  <a:txBody>
                    <a:bodyPr/>
                    <a:lstStyle/>
                    <a:p>
                      <a:pPr algn="ctr"/>
                      <a:r>
                        <a:rPr lang="es-MX" sz="1450" dirty="0" smtClean="0"/>
                        <a:t>ND</a:t>
                      </a:r>
                      <a:endParaRPr lang="es-MX" sz="1450" dirty="0"/>
                    </a:p>
                  </a:txBody>
                  <a:tcPr/>
                </a:tc>
                <a:tc>
                  <a:txBody>
                    <a:bodyPr/>
                    <a:lstStyle/>
                    <a:p>
                      <a:pPr algn="ctr"/>
                      <a:r>
                        <a:rPr lang="es-MX" sz="1450" dirty="0" smtClean="0"/>
                        <a:t>5</a:t>
                      </a:r>
                      <a:endParaRPr lang="es-MX" sz="1450" dirty="0"/>
                    </a:p>
                  </a:txBody>
                  <a:tcPr/>
                </a:tc>
              </a:tr>
              <a:tr h="0">
                <a:tc>
                  <a:txBody>
                    <a:bodyPr/>
                    <a:lstStyle/>
                    <a:p>
                      <a:r>
                        <a:rPr lang="es-MX" sz="1450" dirty="0" smtClean="0"/>
                        <a:t>México</a:t>
                      </a:r>
                      <a:endParaRPr lang="es-MX" sz="1450" dirty="0"/>
                    </a:p>
                  </a:txBody>
                  <a:tcPr/>
                </a:tc>
                <a:tc>
                  <a:txBody>
                    <a:bodyPr/>
                    <a:lstStyle/>
                    <a:p>
                      <a:pPr algn="ctr"/>
                      <a:r>
                        <a:rPr lang="es-MX" sz="1450" dirty="0" smtClean="0"/>
                        <a:t>42</a:t>
                      </a:r>
                      <a:endParaRPr lang="es-MX" sz="1450" dirty="0"/>
                    </a:p>
                  </a:txBody>
                  <a:tcPr/>
                </a:tc>
                <a:tc>
                  <a:txBody>
                    <a:bodyPr/>
                    <a:lstStyle/>
                    <a:p>
                      <a:pPr algn="ctr"/>
                      <a:r>
                        <a:rPr lang="es-MX" sz="1450" dirty="0" smtClean="0"/>
                        <a:t>9</a:t>
                      </a:r>
                      <a:endParaRPr lang="es-MX" sz="1450" dirty="0"/>
                    </a:p>
                  </a:txBody>
                  <a:tcPr/>
                </a:tc>
                <a:tc>
                  <a:txBody>
                    <a:bodyPr/>
                    <a:lstStyle/>
                    <a:p>
                      <a:pPr algn="ctr"/>
                      <a:r>
                        <a:rPr lang="es-MX" sz="1450" dirty="0" smtClean="0">
                          <a:solidFill>
                            <a:schemeClr val="tx1"/>
                          </a:solidFill>
                        </a:rPr>
                        <a:t>14</a:t>
                      </a:r>
                      <a:endParaRPr lang="es-MX" sz="1450" dirty="0">
                        <a:solidFill>
                          <a:schemeClr val="tx1"/>
                        </a:solidFill>
                      </a:endParaRPr>
                    </a:p>
                  </a:txBody>
                  <a:tcPr>
                    <a:solidFill>
                      <a:srgbClr val="92D050"/>
                    </a:solidFill>
                  </a:tcPr>
                </a:tc>
                <a:tc>
                  <a:txBody>
                    <a:bodyPr/>
                    <a:lstStyle/>
                    <a:p>
                      <a:pPr algn="ctr"/>
                      <a:r>
                        <a:rPr lang="es-MX" sz="1450" dirty="0" smtClean="0"/>
                        <a:t>6</a:t>
                      </a:r>
                      <a:endParaRPr lang="es-MX" sz="1450" dirty="0"/>
                    </a:p>
                  </a:txBody>
                  <a:tcPr/>
                </a:tc>
                <a:tc>
                  <a:txBody>
                    <a:bodyPr/>
                    <a:lstStyle/>
                    <a:p>
                      <a:pPr algn="ctr"/>
                      <a:r>
                        <a:rPr lang="es-MX" sz="1450" dirty="0" smtClean="0"/>
                        <a:t>2</a:t>
                      </a:r>
                      <a:endParaRPr lang="es-MX" sz="1450" dirty="0"/>
                    </a:p>
                  </a:txBody>
                  <a:tcPr/>
                </a:tc>
                <a:tc>
                  <a:txBody>
                    <a:bodyPr/>
                    <a:lstStyle/>
                    <a:p>
                      <a:pPr algn="ctr"/>
                      <a:r>
                        <a:rPr lang="es-MX" sz="1450" dirty="0" smtClean="0"/>
                        <a:t>10</a:t>
                      </a:r>
                      <a:endParaRPr lang="es-MX" sz="1450" dirty="0"/>
                    </a:p>
                  </a:txBody>
                  <a:tcPr/>
                </a:tc>
              </a:tr>
              <a:tr h="0">
                <a:tc>
                  <a:txBody>
                    <a:bodyPr/>
                    <a:lstStyle/>
                    <a:p>
                      <a:r>
                        <a:rPr lang="es-MX" sz="1450" dirty="0" smtClean="0"/>
                        <a:t>Michoacán </a:t>
                      </a:r>
                      <a:endParaRPr lang="es-MX" sz="1450" dirty="0"/>
                    </a:p>
                  </a:txBody>
                  <a:tcPr/>
                </a:tc>
                <a:tc>
                  <a:txBody>
                    <a:bodyPr/>
                    <a:lstStyle/>
                    <a:p>
                      <a:pPr algn="ctr"/>
                      <a:r>
                        <a:rPr lang="es-MX" sz="1450" dirty="0" smtClean="0"/>
                        <a:t>21</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solidFill>
                            <a:schemeClr val="tx1"/>
                          </a:solidFill>
                        </a:rPr>
                        <a:t>7</a:t>
                      </a:r>
                      <a:endParaRPr lang="es-MX" sz="1450" dirty="0">
                        <a:solidFill>
                          <a:schemeClr val="tx1"/>
                        </a:solidFill>
                      </a:endParaRPr>
                    </a:p>
                  </a:txBody>
                  <a:tcPr>
                    <a:solidFill>
                      <a:srgbClr val="92D050"/>
                    </a:solidFill>
                  </a:tcPr>
                </a:tc>
                <a:tc>
                  <a:txBody>
                    <a:bodyPr/>
                    <a:lstStyle/>
                    <a:p>
                      <a:pPr algn="ctr"/>
                      <a:r>
                        <a:rPr lang="es-MX" sz="1450" dirty="0" smtClean="0"/>
                        <a:t>0</a:t>
                      </a:r>
                      <a:endParaRPr lang="es-MX" sz="1450" dirty="0"/>
                    </a:p>
                  </a:txBody>
                  <a:tcPr/>
                </a:tc>
                <a:tc>
                  <a:txBody>
                    <a:bodyPr/>
                    <a:lstStyle/>
                    <a:p>
                      <a:pPr algn="ctr"/>
                      <a:r>
                        <a:rPr lang="es-MX" sz="1450" dirty="0" smtClean="0"/>
                        <a:t>3</a:t>
                      </a:r>
                      <a:endParaRPr lang="es-MX" sz="1450" dirty="0"/>
                    </a:p>
                  </a:txBody>
                  <a:tcPr/>
                </a:tc>
                <a:tc>
                  <a:txBody>
                    <a:bodyPr/>
                    <a:lstStyle/>
                    <a:p>
                      <a:pPr algn="ctr"/>
                      <a:r>
                        <a:rPr lang="es-MX" sz="1450" dirty="0" smtClean="0"/>
                        <a:t>11</a:t>
                      </a:r>
                      <a:endParaRPr lang="es-MX" sz="1450" dirty="0"/>
                    </a:p>
                  </a:txBody>
                  <a:tcPr/>
                </a:tc>
              </a:tr>
              <a:tr h="370840">
                <a:tc>
                  <a:txBody>
                    <a:bodyPr/>
                    <a:lstStyle/>
                    <a:p>
                      <a:r>
                        <a:rPr lang="es-MX" sz="1450" dirty="0" smtClean="0"/>
                        <a:t>Morelos</a:t>
                      </a:r>
                      <a:endParaRPr lang="es-MX" sz="1450" dirty="0"/>
                    </a:p>
                  </a:txBody>
                  <a:tcPr/>
                </a:tc>
                <a:tc>
                  <a:txBody>
                    <a:bodyPr/>
                    <a:lstStyle/>
                    <a:p>
                      <a:pPr algn="ctr"/>
                      <a:r>
                        <a:rPr lang="es-MX" sz="1450" dirty="0" smtClean="0"/>
                        <a:t>6</a:t>
                      </a:r>
                      <a:endParaRPr lang="es-MX" sz="1450" dirty="0"/>
                    </a:p>
                  </a:txBody>
                  <a:tcPr/>
                </a:tc>
                <a:tc>
                  <a:txBody>
                    <a:bodyPr/>
                    <a:lstStyle/>
                    <a:p>
                      <a:pPr algn="ctr"/>
                      <a:r>
                        <a:rPr lang="es-MX" sz="1450" dirty="0" smtClean="0"/>
                        <a:t>ND</a:t>
                      </a:r>
                      <a:endParaRPr lang="es-MX" sz="1450" dirty="0"/>
                    </a:p>
                  </a:txBody>
                  <a:tcPr/>
                </a:tc>
                <a:tc>
                  <a:txBody>
                    <a:bodyPr/>
                    <a:lstStyle/>
                    <a:p>
                      <a:pPr algn="ctr"/>
                      <a:r>
                        <a:rPr lang="es-MX" sz="1450" dirty="0" smtClean="0">
                          <a:solidFill>
                            <a:schemeClr val="tx1"/>
                          </a:solidFill>
                        </a:rPr>
                        <a:t>ND</a:t>
                      </a:r>
                      <a:endParaRPr lang="es-MX" sz="1450" dirty="0">
                        <a:solidFill>
                          <a:schemeClr val="tx1"/>
                        </a:solidFill>
                      </a:endParaRPr>
                    </a:p>
                  </a:txBody>
                  <a:tcPr>
                    <a:solidFill>
                      <a:srgbClr val="92D050"/>
                    </a:solidFill>
                  </a:tcPr>
                </a:tc>
                <a:tc>
                  <a:txBody>
                    <a:bodyPr/>
                    <a:lstStyle/>
                    <a:p>
                      <a:pPr algn="ctr"/>
                      <a:r>
                        <a:rPr lang="es-MX" sz="1450" dirty="0" smtClean="0"/>
                        <a:t>ND</a:t>
                      </a:r>
                      <a:endParaRPr lang="es-MX" sz="1450" dirty="0"/>
                    </a:p>
                  </a:txBody>
                  <a:tcPr/>
                </a:tc>
                <a:tc>
                  <a:txBody>
                    <a:bodyPr/>
                    <a:lstStyle/>
                    <a:p>
                      <a:pPr algn="ctr"/>
                      <a:r>
                        <a:rPr lang="es-MX" sz="1450" dirty="0" smtClean="0"/>
                        <a:t>ND</a:t>
                      </a:r>
                      <a:endParaRPr lang="es-MX" sz="1450" dirty="0"/>
                    </a:p>
                  </a:txBody>
                  <a:tcPr/>
                </a:tc>
                <a:tc>
                  <a:txBody>
                    <a:bodyPr/>
                    <a:lstStyle/>
                    <a:p>
                      <a:pPr algn="ctr"/>
                      <a:r>
                        <a:rPr lang="es-MX" sz="1450" dirty="0" smtClean="0"/>
                        <a:t>3</a:t>
                      </a:r>
                      <a:endParaRPr lang="es-MX" sz="1450" dirty="0"/>
                    </a:p>
                  </a:txBody>
                  <a:tcPr/>
                </a:tc>
              </a:tr>
              <a:tr h="0">
                <a:tc>
                  <a:txBody>
                    <a:bodyPr/>
                    <a:lstStyle/>
                    <a:p>
                      <a:r>
                        <a:rPr lang="es-MX" sz="1450" dirty="0" smtClean="0"/>
                        <a:t>Nuevo León</a:t>
                      </a:r>
                      <a:endParaRPr lang="es-MX" sz="1450" dirty="0"/>
                    </a:p>
                  </a:txBody>
                  <a:tcPr/>
                </a:tc>
                <a:tc>
                  <a:txBody>
                    <a:bodyPr/>
                    <a:lstStyle/>
                    <a:p>
                      <a:pPr algn="ctr"/>
                      <a:r>
                        <a:rPr lang="es-MX" sz="1450" dirty="0" smtClean="0"/>
                        <a:t>32</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solidFill>
                            <a:schemeClr val="tx1"/>
                          </a:solidFill>
                        </a:rPr>
                        <a:t>10</a:t>
                      </a:r>
                      <a:endParaRPr lang="es-MX" sz="1450" dirty="0">
                        <a:solidFill>
                          <a:schemeClr val="tx1"/>
                        </a:solidFill>
                      </a:endParaRPr>
                    </a:p>
                  </a:txBody>
                  <a:tcPr>
                    <a:solidFill>
                      <a:srgbClr val="92D050"/>
                    </a:solidFill>
                  </a:tcPr>
                </a:tc>
                <a:tc>
                  <a:txBody>
                    <a:bodyPr/>
                    <a:lstStyle/>
                    <a:p>
                      <a:pPr algn="ctr"/>
                      <a:r>
                        <a:rPr lang="es-MX" sz="1450" dirty="0" smtClean="0"/>
                        <a:t>0</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t>22</a:t>
                      </a:r>
                      <a:endParaRPr lang="es-MX" sz="1450" dirty="0"/>
                    </a:p>
                  </a:txBody>
                  <a:tcPr/>
                </a:tc>
              </a:tr>
              <a:tr h="370840">
                <a:tc>
                  <a:txBody>
                    <a:bodyPr/>
                    <a:lstStyle/>
                    <a:p>
                      <a:r>
                        <a:rPr lang="es-MX" sz="1450" dirty="0" smtClean="0"/>
                        <a:t>Querétaro </a:t>
                      </a:r>
                      <a:endParaRPr lang="es-MX" sz="1450" dirty="0"/>
                    </a:p>
                  </a:txBody>
                  <a:tcPr/>
                </a:tc>
                <a:tc>
                  <a:txBody>
                    <a:bodyPr/>
                    <a:lstStyle/>
                    <a:p>
                      <a:pPr algn="ctr"/>
                      <a:r>
                        <a:rPr lang="es-MX" sz="1450" dirty="0" smtClean="0"/>
                        <a:t>27</a:t>
                      </a:r>
                      <a:endParaRPr lang="es-MX" sz="1450" dirty="0"/>
                    </a:p>
                  </a:txBody>
                  <a:tcPr/>
                </a:tc>
                <a:tc>
                  <a:txBody>
                    <a:bodyPr/>
                    <a:lstStyle/>
                    <a:p>
                      <a:pPr algn="ctr"/>
                      <a:r>
                        <a:rPr lang="es-MX" sz="1450" dirty="0" smtClean="0"/>
                        <a:t>3</a:t>
                      </a:r>
                      <a:endParaRPr lang="es-MX" sz="1450" dirty="0"/>
                    </a:p>
                  </a:txBody>
                  <a:tcPr/>
                </a:tc>
                <a:tc>
                  <a:txBody>
                    <a:bodyPr/>
                    <a:lstStyle/>
                    <a:p>
                      <a:pPr algn="ctr"/>
                      <a:r>
                        <a:rPr lang="es-MX" sz="1450" dirty="0" smtClean="0">
                          <a:solidFill>
                            <a:schemeClr val="tx1"/>
                          </a:solidFill>
                        </a:rPr>
                        <a:t>17</a:t>
                      </a:r>
                      <a:endParaRPr lang="es-MX" sz="1450" dirty="0">
                        <a:solidFill>
                          <a:schemeClr val="tx1"/>
                        </a:solidFill>
                      </a:endParaRPr>
                    </a:p>
                  </a:txBody>
                  <a:tcPr>
                    <a:solidFill>
                      <a:srgbClr val="92D050"/>
                    </a:solidFill>
                  </a:tcPr>
                </a:tc>
                <a:tc>
                  <a:txBody>
                    <a:bodyPr/>
                    <a:lstStyle/>
                    <a:p>
                      <a:pPr algn="ctr"/>
                      <a:r>
                        <a:rPr lang="es-MX" sz="1450" dirty="0" smtClean="0"/>
                        <a:t>0</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t>7</a:t>
                      </a:r>
                      <a:endParaRPr lang="es-MX" sz="1450" dirty="0"/>
                    </a:p>
                  </a:txBody>
                  <a:tcPr/>
                </a:tc>
              </a:tr>
              <a:tr h="0">
                <a:tc>
                  <a:txBody>
                    <a:bodyPr/>
                    <a:lstStyle/>
                    <a:p>
                      <a:r>
                        <a:rPr lang="es-MX" sz="1450" dirty="0" smtClean="0"/>
                        <a:t>San Luis Potosí</a:t>
                      </a:r>
                      <a:endParaRPr lang="es-MX" sz="1450" dirty="0"/>
                    </a:p>
                  </a:txBody>
                  <a:tcPr/>
                </a:tc>
                <a:tc>
                  <a:txBody>
                    <a:bodyPr/>
                    <a:lstStyle/>
                    <a:p>
                      <a:pPr algn="ctr"/>
                      <a:r>
                        <a:rPr lang="es-MX" sz="1450" dirty="0" smtClean="0"/>
                        <a:t>15</a:t>
                      </a:r>
                      <a:endParaRPr lang="es-MX" sz="1450" dirty="0"/>
                    </a:p>
                  </a:txBody>
                  <a:tcPr/>
                </a:tc>
                <a:tc>
                  <a:txBody>
                    <a:bodyPr/>
                    <a:lstStyle/>
                    <a:p>
                      <a:pPr algn="ctr"/>
                      <a:r>
                        <a:rPr lang="es-MX" sz="1450" dirty="0" smtClean="0"/>
                        <a:t>3</a:t>
                      </a:r>
                      <a:endParaRPr lang="es-MX" sz="1450" dirty="0"/>
                    </a:p>
                  </a:txBody>
                  <a:tcPr/>
                </a:tc>
                <a:tc>
                  <a:txBody>
                    <a:bodyPr/>
                    <a:lstStyle/>
                    <a:p>
                      <a:pPr algn="ctr"/>
                      <a:r>
                        <a:rPr lang="es-MX" sz="1450" dirty="0" smtClean="0">
                          <a:solidFill>
                            <a:schemeClr val="tx1"/>
                          </a:solidFill>
                        </a:rPr>
                        <a:t>6</a:t>
                      </a:r>
                      <a:endParaRPr lang="es-MX" sz="1450" dirty="0">
                        <a:solidFill>
                          <a:schemeClr val="tx1"/>
                        </a:solidFill>
                      </a:endParaRPr>
                    </a:p>
                  </a:txBody>
                  <a:tcPr>
                    <a:solidFill>
                      <a:srgbClr val="92D050"/>
                    </a:solidFill>
                  </a:tcPr>
                </a:tc>
                <a:tc>
                  <a:txBody>
                    <a:bodyPr/>
                    <a:lstStyle/>
                    <a:p>
                      <a:pPr algn="ctr"/>
                      <a:r>
                        <a:rPr lang="es-MX" sz="1450" dirty="0" smtClean="0"/>
                        <a:t>3</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t>3</a:t>
                      </a:r>
                      <a:endParaRPr lang="es-MX" sz="1450" dirty="0"/>
                    </a:p>
                  </a:txBody>
                  <a:tcPr/>
                </a:tc>
              </a:tr>
              <a:tr h="201345">
                <a:tc>
                  <a:txBody>
                    <a:bodyPr/>
                    <a:lstStyle/>
                    <a:p>
                      <a:r>
                        <a:rPr lang="es-MX" sz="1450" dirty="0" smtClean="0"/>
                        <a:t>Sonora</a:t>
                      </a:r>
                      <a:endParaRPr lang="es-MX" sz="1450" dirty="0"/>
                    </a:p>
                  </a:txBody>
                  <a:tcPr/>
                </a:tc>
                <a:tc>
                  <a:txBody>
                    <a:bodyPr/>
                    <a:lstStyle/>
                    <a:p>
                      <a:pPr algn="ctr"/>
                      <a:r>
                        <a:rPr lang="es-MX" sz="1450" dirty="0" smtClean="0"/>
                        <a:t>15</a:t>
                      </a:r>
                      <a:endParaRPr lang="es-MX" sz="1450" dirty="0"/>
                    </a:p>
                  </a:txBody>
                  <a:tcPr/>
                </a:tc>
                <a:tc>
                  <a:txBody>
                    <a:bodyPr/>
                    <a:lstStyle/>
                    <a:p>
                      <a:pPr algn="ctr"/>
                      <a:r>
                        <a:rPr lang="es-MX" sz="1450" dirty="0" smtClean="0"/>
                        <a:t>1</a:t>
                      </a:r>
                      <a:endParaRPr lang="es-MX" sz="1450" dirty="0"/>
                    </a:p>
                  </a:txBody>
                  <a:tcPr/>
                </a:tc>
                <a:tc>
                  <a:txBody>
                    <a:bodyPr/>
                    <a:lstStyle/>
                    <a:p>
                      <a:pPr algn="ctr"/>
                      <a:r>
                        <a:rPr lang="es-MX" sz="1450" dirty="0" smtClean="0">
                          <a:solidFill>
                            <a:schemeClr val="tx1"/>
                          </a:solidFill>
                        </a:rPr>
                        <a:t>6</a:t>
                      </a:r>
                      <a:endParaRPr lang="es-MX" sz="1450" dirty="0">
                        <a:solidFill>
                          <a:schemeClr val="tx1"/>
                        </a:solidFill>
                      </a:endParaRPr>
                    </a:p>
                  </a:txBody>
                  <a:tcPr>
                    <a:solidFill>
                      <a:srgbClr val="92D050"/>
                    </a:solidFill>
                  </a:tcPr>
                </a:tc>
                <a:tc>
                  <a:txBody>
                    <a:bodyPr/>
                    <a:lstStyle/>
                    <a:p>
                      <a:pPr algn="ctr"/>
                      <a:r>
                        <a:rPr lang="es-MX" sz="1450" dirty="0" smtClean="0"/>
                        <a:t>2</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t>5</a:t>
                      </a:r>
                      <a:endParaRPr lang="es-MX" sz="1450" dirty="0"/>
                    </a:p>
                  </a:txBody>
                  <a:tcPr/>
                </a:tc>
              </a:tr>
              <a:tr h="196194">
                <a:tc>
                  <a:txBody>
                    <a:bodyPr/>
                    <a:lstStyle/>
                    <a:p>
                      <a:r>
                        <a:rPr lang="es-MX" sz="1450" dirty="0" smtClean="0"/>
                        <a:t>Tabasco</a:t>
                      </a:r>
                      <a:endParaRPr lang="es-MX" sz="1450" dirty="0"/>
                    </a:p>
                  </a:txBody>
                  <a:tcPr/>
                </a:tc>
                <a:tc>
                  <a:txBody>
                    <a:bodyPr/>
                    <a:lstStyle/>
                    <a:p>
                      <a:pPr algn="ctr"/>
                      <a:r>
                        <a:rPr lang="es-MX" sz="1450" dirty="0" smtClean="0"/>
                        <a:t>14</a:t>
                      </a:r>
                      <a:endParaRPr lang="es-MX" sz="1450" dirty="0"/>
                    </a:p>
                  </a:txBody>
                  <a:tcPr/>
                </a:tc>
                <a:tc>
                  <a:txBody>
                    <a:bodyPr/>
                    <a:lstStyle/>
                    <a:p>
                      <a:pPr algn="ctr"/>
                      <a:r>
                        <a:rPr lang="es-MX" sz="1450" dirty="0" smtClean="0"/>
                        <a:t>ND</a:t>
                      </a:r>
                      <a:endParaRPr lang="es-MX" sz="1450" dirty="0"/>
                    </a:p>
                  </a:txBody>
                  <a:tcPr/>
                </a:tc>
                <a:tc>
                  <a:txBody>
                    <a:bodyPr/>
                    <a:lstStyle/>
                    <a:p>
                      <a:pPr algn="ctr"/>
                      <a:r>
                        <a:rPr lang="es-MX" sz="1450" dirty="0" smtClean="0">
                          <a:solidFill>
                            <a:schemeClr val="tx1"/>
                          </a:solidFill>
                        </a:rPr>
                        <a:t>ND</a:t>
                      </a:r>
                      <a:endParaRPr lang="es-MX" sz="1450" dirty="0">
                        <a:solidFill>
                          <a:schemeClr val="tx1"/>
                        </a:solidFill>
                      </a:endParaRPr>
                    </a:p>
                  </a:txBody>
                  <a:tcPr>
                    <a:solidFill>
                      <a:srgbClr val="92D050"/>
                    </a:solidFill>
                  </a:tcPr>
                </a:tc>
                <a:tc>
                  <a:txBody>
                    <a:bodyPr/>
                    <a:lstStyle/>
                    <a:p>
                      <a:pPr algn="ctr"/>
                      <a:r>
                        <a:rPr lang="es-MX" sz="1450" dirty="0" smtClean="0"/>
                        <a:t>ND</a:t>
                      </a:r>
                      <a:endParaRPr lang="es-MX" sz="1450" dirty="0"/>
                    </a:p>
                  </a:txBody>
                  <a:tcPr/>
                </a:tc>
                <a:tc>
                  <a:txBody>
                    <a:bodyPr/>
                    <a:lstStyle/>
                    <a:p>
                      <a:pPr algn="ctr"/>
                      <a:r>
                        <a:rPr lang="es-MX" sz="1450" dirty="0" smtClean="0"/>
                        <a:t>ND</a:t>
                      </a:r>
                      <a:endParaRPr lang="es-MX" sz="1450" dirty="0"/>
                    </a:p>
                  </a:txBody>
                  <a:tcPr/>
                </a:tc>
                <a:tc>
                  <a:txBody>
                    <a:bodyPr/>
                    <a:lstStyle/>
                    <a:p>
                      <a:pPr algn="ctr"/>
                      <a:r>
                        <a:rPr lang="es-MX" sz="1450" dirty="0" smtClean="0"/>
                        <a:t>7</a:t>
                      </a:r>
                      <a:endParaRPr lang="es-MX" sz="1450" dirty="0"/>
                    </a:p>
                  </a:txBody>
                  <a:tcPr/>
                </a:tc>
              </a:tr>
              <a:tr h="255436">
                <a:tc>
                  <a:txBody>
                    <a:bodyPr/>
                    <a:lstStyle/>
                    <a:p>
                      <a:r>
                        <a:rPr lang="es-MX" sz="1450" dirty="0" smtClean="0"/>
                        <a:t>Yucatán</a:t>
                      </a:r>
                      <a:endParaRPr lang="es-MX" sz="1450" dirty="0"/>
                    </a:p>
                  </a:txBody>
                  <a:tcPr/>
                </a:tc>
                <a:tc>
                  <a:txBody>
                    <a:bodyPr/>
                    <a:lstStyle/>
                    <a:p>
                      <a:pPr algn="ctr"/>
                      <a:r>
                        <a:rPr lang="es-MX" sz="1450" dirty="0" smtClean="0"/>
                        <a:t>3</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solidFill>
                            <a:schemeClr val="tx1"/>
                          </a:solidFill>
                        </a:rPr>
                        <a:t>1</a:t>
                      </a:r>
                      <a:endParaRPr lang="es-MX" sz="1450" dirty="0">
                        <a:solidFill>
                          <a:schemeClr val="tx1"/>
                        </a:solidFill>
                      </a:endParaRPr>
                    </a:p>
                  </a:txBody>
                  <a:tcPr>
                    <a:solidFill>
                      <a:srgbClr val="92D050"/>
                    </a:solidFill>
                  </a:tcPr>
                </a:tc>
                <a:tc>
                  <a:txBody>
                    <a:bodyPr/>
                    <a:lstStyle/>
                    <a:p>
                      <a:pPr algn="ctr"/>
                      <a:r>
                        <a:rPr lang="es-MX" sz="1450" dirty="0" smtClean="0"/>
                        <a:t>0</a:t>
                      </a:r>
                      <a:endParaRPr lang="es-MX" sz="1450" dirty="0"/>
                    </a:p>
                  </a:txBody>
                  <a:tcPr/>
                </a:tc>
                <a:tc>
                  <a:txBody>
                    <a:bodyPr/>
                    <a:lstStyle/>
                    <a:p>
                      <a:pPr algn="ctr"/>
                      <a:r>
                        <a:rPr lang="es-MX" sz="1450" dirty="0" smtClean="0"/>
                        <a:t>0</a:t>
                      </a:r>
                      <a:endParaRPr lang="es-MX" sz="1450" dirty="0"/>
                    </a:p>
                  </a:txBody>
                  <a:tcPr/>
                </a:tc>
                <a:tc>
                  <a:txBody>
                    <a:bodyPr/>
                    <a:lstStyle/>
                    <a:p>
                      <a:pPr algn="ctr"/>
                      <a:r>
                        <a:rPr lang="es-MX" sz="1450" dirty="0" smtClean="0"/>
                        <a:t>2</a:t>
                      </a:r>
                      <a:endParaRPr lang="es-MX" sz="1450" dirty="0"/>
                    </a:p>
                  </a:txBody>
                  <a:tcPr/>
                </a:tc>
              </a:tr>
              <a:tr h="370840">
                <a:tc>
                  <a:txBody>
                    <a:bodyPr/>
                    <a:lstStyle/>
                    <a:p>
                      <a:r>
                        <a:rPr lang="es-MX" sz="1450" b="1" dirty="0" smtClean="0"/>
                        <a:t>TOTAL</a:t>
                      </a:r>
                      <a:endParaRPr lang="es-MX" sz="1450" b="1" dirty="0"/>
                    </a:p>
                  </a:txBody>
                  <a:tcPr/>
                </a:tc>
                <a:tc>
                  <a:txBody>
                    <a:bodyPr/>
                    <a:lstStyle/>
                    <a:p>
                      <a:pPr algn="ctr"/>
                      <a:r>
                        <a:rPr lang="es-MX" sz="1450" dirty="0" smtClean="0"/>
                        <a:t>380</a:t>
                      </a:r>
                      <a:endParaRPr lang="es-MX" sz="1450" dirty="0"/>
                    </a:p>
                  </a:txBody>
                  <a:tcPr/>
                </a:tc>
                <a:tc>
                  <a:txBody>
                    <a:bodyPr/>
                    <a:lstStyle/>
                    <a:p>
                      <a:pPr algn="ctr"/>
                      <a:r>
                        <a:rPr lang="es-MX" sz="1450" dirty="0" smtClean="0"/>
                        <a:t>38</a:t>
                      </a:r>
                      <a:endParaRPr lang="es-MX" sz="1450" dirty="0"/>
                    </a:p>
                  </a:txBody>
                  <a:tcPr/>
                </a:tc>
                <a:tc>
                  <a:txBody>
                    <a:bodyPr/>
                    <a:lstStyle/>
                    <a:p>
                      <a:pPr algn="ctr"/>
                      <a:r>
                        <a:rPr lang="es-MX" sz="1450" dirty="0" smtClean="0">
                          <a:solidFill>
                            <a:schemeClr val="tx1"/>
                          </a:solidFill>
                        </a:rPr>
                        <a:t>120</a:t>
                      </a:r>
                      <a:endParaRPr lang="es-MX" sz="1450" dirty="0">
                        <a:solidFill>
                          <a:schemeClr val="tx1"/>
                        </a:solidFill>
                      </a:endParaRPr>
                    </a:p>
                  </a:txBody>
                  <a:tcPr>
                    <a:solidFill>
                      <a:srgbClr val="92D050"/>
                    </a:solidFill>
                  </a:tcPr>
                </a:tc>
                <a:tc>
                  <a:txBody>
                    <a:bodyPr/>
                    <a:lstStyle/>
                    <a:p>
                      <a:pPr algn="ctr"/>
                      <a:r>
                        <a:rPr lang="es-MX" sz="1450" dirty="0" smtClean="0"/>
                        <a:t>82</a:t>
                      </a:r>
                      <a:endParaRPr lang="es-MX" sz="1450" dirty="0"/>
                    </a:p>
                  </a:txBody>
                  <a:tcPr/>
                </a:tc>
                <a:tc>
                  <a:txBody>
                    <a:bodyPr/>
                    <a:lstStyle/>
                    <a:p>
                      <a:pPr algn="ctr"/>
                      <a:r>
                        <a:rPr lang="es-MX" sz="1450" dirty="0" smtClean="0"/>
                        <a:t>7</a:t>
                      </a:r>
                      <a:endParaRPr lang="es-MX" sz="1450" dirty="0"/>
                    </a:p>
                  </a:txBody>
                  <a:tcPr/>
                </a:tc>
                <a:tc>
                  <a:txBody>
                    <a:bodyPr/>
                    <a:lstStyle/>
                    <a:p>
                      <a:pPr algn="ctr"/>
                      <a:r>
                        <a:rPr lang="es-MX" sz="1450" dirty="0" smtClean="0"/>
                        <a:t>111</a:t>
                      </a:r>
                      <a:endParaRPr lang="es-MX" sz="1450" dirty="0"/>
                    </a:p>
                  </a:txBody>
                  <a:tcPr/>
                </a:tc>
              </a:tr>
            </a:tbl>
          </a:graphicData>
        </a:graphic>
      </p:graphicFrame>
    </p:spTree>
    <p:extLst>
      <p:ext uri="{BB962C8B-B14F-4D97-AF65-F5344CB8AC3E}">
        <p14:creationId xmlns:p14="http://schemas.microsoft.com/office/powerpoint/2010/main" val="25733648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48934" y="287867"/>
            <a:ext cx="7857066" cy="523220"/>
          </a:xfrm>
          <a:prstGeom prst="rect">
            <a:avLst/>
          </a:prstGeom>
          <a:noFill/>
        </p:spPr>
        <p:txBody>
          <a:bodyPr wrap="square" rtlCol="0">
            <a:spAutoFit/>
          </a:bodyPr>
          <a:lstStyle/>
          <a:p>
            <a:pPr algn="ctr"/>
            <a:r>
              <a:rPr lang="es-MX" sz="2800" b="1" dirty="0" smtClean="0"/>
              <a:t>Candidatos independientes a diputaciones locales</a:t>
            </a:r>
            <a:endParaRPr lang="es-MX" sz="2800" b="1" dirty="0"/>
          </a:p>
        </p:txBody>
      </p:sp>
      <p:sp>
        <p:nvSpPr>
          <p:cNvPr id="3" name="CuadroTexto 2"/>
          <p:cNvSpPr txBox="1"/>
          <p:nvPr/>
        </p:nvSpPr>
        <p:spPr>
          <a:xfrm>
            <a:off x="3318933" y="1126067"/>
            <a:ext cx="5554133" cy="1569660"/>
          </a:xfrm>
          <a:prstGeom prst="rect">
            <a:avLst/>
          </a:prstGeom>
          <a:solidFill>
            <a:srgbClr val="FDD7FB"/>
          </a:solidFill>
          <a:ln>
            <a:solidFill>
              <a:schemeClr val="tx1"/>
            </a:solidFill>
          </a:ln>
        </p:spPr>
        <p:txBody>
          <a:bodyPr wrap="square" rtlCol="0">
            <a:spAutoFit/>
          </a:bodyPr>
          <a:lstStyle/>
          <a:p>
            <a:pPr algn="just"/>
            <a:r>
              <a:rPr lang="es-MX" sz="2400" dirty="0" smtClean="0"/>
              <a:t>En 10 entidades federativas de 17, lograron registro como candidatos independientes 29 ciudadanos al cargo de diputados locales.</a:t>
            </a:r>
            <a:endParaRPr lang="es-MX" sz="2400" dirty="0"/>
          </a:p>
        </p:txBody>
      </p:sp>
      <p:sp>
        <p:nvSpPr>
          <p:cNvPr id="4" name="CuadroTexto 3"/>
          <p:cNvSpPr txBox="1"/>
          <p:nvPr/>
        </p:nvSpPr>
        <p:spPr>
          <a:xfrm>
            <a:off x="651933" y="4049713"/>
            <a:ext cx="5537200" cy="1631216"/>
          </a:xfrm>
          <a:prstGeom prst="rect">
            <a:avLst/>
          </a:prstGeom>
          <a:solidFill>
            <a:schemeClr val="accent6">
              <a:lumMod val="40000"/>
              <a:lumOff val="60000"/>
            </a:schemeClr>
          </a:solidFill>
          <a:ln>
            <a:solidFill>
              <a:schemeClr val="tx1"/>
            </a:solidFill>
          </a:ln>
        </p:spPr>
        <p:txBody>
          <a:bodyPr wrap="square" rtlCol="0">
            <a:spAutoFit/>
          </a:bodyPr>
          <a:lstStyle/>
          <a:p>
            <a:pPr algn="just"/>
            <a:r>
              <a:rPr lang="es-MX" sz="2400" dirty="0" smtClean="0"/>
              <a:t>El único candidato electo como diputado local, fue José Pedro Kumamoto Aguilar, por el distrito X, en Jalisco, con 57,215 votos, es decir, el </a:t>
            </a:r>
            <a:r>
              <a:rPr lang="es-MX" sz="2800" b="1" dirty="0" smtClean="0"/>
              <a:t>37.52%</a:t>
            </a:r>
            <a:r>
              <a:rPr lang="es-MX" sz="2400" dirty="0" smtClean="0"/>
              <a:t> de la votación</a:t>
            </a:r>
            <a:endParaRPr lang="es-MX" sz="2400" dirty="0"/>
          </a:p>
        </p:txBody>
      </p:sp>
      <p:pic>
        <p:nvPicPr>
          <p:cNvPr id="5" name="Imagen 4"/>
          <p:cNvPicPr>
            <a:picLocks noChangeAspect="1"/>
          </p:cNvPicPr>
          <p:nvPr/>
        </p:nvPicPr>
        <p:blipFill>
          <a:blip r:embed="rId2"/>
          <a:stretch>
            <a:fillRect/>
          </a:stretch>
        </p:blipFill>
        <p:spPr>
          <a:xfrm>
            <a:off x="7537449" y="4049714"/>
            <a:ext cx="3994151" cy="1631216"/>
          </a:xfrm>
          <a:prstGeom prst="rect">
            <a:avLst/>
          </a:prstGeom>
        </p:spPr>
      </p:pic>
      <p:sp>
        <p:nvSpPr>
          <p:cNvPr id="6" name="Flecha derecha 5"/>
          <p:cNvSpPr/>
          <p:nvPr/>
        </p:nvSpPr>
        <p:spPr>
          <a:xfrm>
            <a:off x="6223000" y="4826000"/>
            <a:ext cx="1314449" cy="46566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648882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89490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147111" y="4289612"/>
            <a:ext cx="2864224" cy="2138082"/>
          </a:xfrm>
          <a:prstGeom prst="rect">
            <a:avLst/>
          </a:prstGeom>
        </p:spPr>
      </p:pic>
      <p:sp>
        <p:nvSpPr>
          <p:cNvPr id="4" name="Rectángulo 3"/>
          <p:cNvSpPr/>
          <p:nvPr/>
        </p:nvSpPr>
        <p:spPr>
          <a:xfrm>
            <a:off x="5261784" y="1719525"/>
            <a:ext cx="6804212" cy="1815882"/>
          </a:xfrm>
          <a:prstGeom prst="rect">
            <a:avLst/>
          </a:prstGeom>
        </p:spPr>
        <p:txBody>
          <a:bodyPr wrap="square">
            <a:spAutoFit/>
          </a:bodyPr>
          <a:lstStyle/>
          <a:p>
            <a:pPr lvl="0" algn="just"/>
            <a:r>
              <a:rPr lang="es-ES" sz="2800" b="1" dirty="0">
                <a:solidFill>
                  <a:prstClr val="black"/>
                </a:solidFill>
              </a:rPr>
              <a:t>Aquellos inscritos por los electores en los espacio en blanco de las boletas, a pesar de no haber sido registrados o postulados</a:t>
            </a:r>
            <a:r>
              <a:rPr lang="es-ES" sz="2800" b="1" dirty="0" smtClean="0">
                <a:solidFill>
                  <a:prstClr val="black"/>
                </a:solidFill>
              </a:rPr>
              <a:t>. Art. 216 fracción X LEPPET</a:t>
            </a:r>
            <a:endParaRPr lang="es-ES" sz="2800" b="1" dirty="0">
              <a:solidFill>
                <a:prstClr val="black"/>
              </a:solidFill>
            </a:endParaRPr>
          </a:p>
        </p:txBody>
      </p:sp>
      <p:pic>
        <p:nvPicPr>
          <p:cNvPr id="5" name="Imagen 4"/>
          <p:cNvPicPr>
            <a:picLocks noChangeAspect="1"/>
          </p:cNvPicPr>
          <p:nvPr/>
        </p:nvPicPr>
        <p:blipFill rotWithShape="1">
          <a:blip r:embed="rId3"/>
          <a:srcRect l="40876" t="8423" b="66572"/>
          <a:stretch/>
        </p:blipFill>
        <p:spPr>
          <a:xfrm>
            <a:off x="6447864" y="282387"/>
            <a:ext cx="4262718" cy="887507"/>
          </a:xfrm>
          <a:prstGeom prst="rect">
            <a:avLst/>
          </a:prstGeom>
        </p:spPr>
      </p:pic>
      <p:pic>
        <p:nvPicPr>
          <p:cNvPr id="6" name="Imagen 5"/>
          <p:cNvPicPr>
            <a:picLocks noChangeAspect="1"/>
          </p:cNvPicPr>
          <p:nvPr/>
        </p:nvPicPr>
        <p:blipFill>
          <a:blip r:embed="rId4"/>
          <a:stretch>
            <a:fillRect/>
          </a:stretch>
        </p:blipFill>
        <p:spPr>
          <a:xfrm>
            <a:off x="1" y="0"/>
            <a:ext cx="5002306" cy="6858000"/>
          </a:xfrm>
          <a:prstGeom prst="rect">
            <a:avLst/>
          </a:prstGeom>
        </p:spPr>
      </p:pic>
    </p:spTree>
    <p:extLst>
      <p:ext uri="{BB962C8B-B14F-4D97-AF65-F5344CB8AC3E}">
        <p14:creationId xmlns:p14="http://schemas.microsoft.com/office/powerpoint/2010/main" val="713669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834" y="0"/>
            <a:ext cx="11907423" cy="6857999"/>
          </a:xfrm>
          <a:prstGeom prst="rect">
            <a:avLst/>
          </a:prstGeom>
        </p:spPr>
      </p:pic>
    </p:spTree>
    <p:extLst>
      <p:ext uri="{BB962C8B-B14F-4D97-AF65-F5344CB8AC3E}">
        <p14:creationId xmlns:p14="http://schemas.microsoft.com/office/powerpoint/2010/main" val="1136507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162714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963862" cy="6858000"/>
          </a:xfrm>
          <a:prstGeom prst="rect">
            <a:avLst/>
          </a:prstGeom>
        </p:spPr>
      </p:pic>
    </p:spTree>
    <p:extLst>
      <p:ext uri="{BB962C8B-B14F-4D97-AF65-F5344CB8AC3E}">
        <p14:creationId xmlns:p14="http://schemas.microsoft.com/office/powerpoint/2010/main" val="1074869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28800" y="249718"/>
            <a:ext cx="8009467" cy="523220"/>
          </a:xfrm>
          <a:prstGeom prst="rect">
            <a:avLst/>
          </a:prstGeom>
          <a:noFill/>
        </p:spPr>
        <p:txBody>
          <a:bodyPr wrap="square" rtlCol="0">
            <a:spAutoFit/>
          </a:bodyPr>
          <a:lstStyle/>
          <a:p>
            <a:pPr algn="ctr"/>
            <a:r>
              <a:rPr lang="es-MX" sz="2800" b="1" dirty="0" smtClean="0"/>
              <a:t>Candidatos independientes en el proceso 2015-2016</a:t>
            </a:r>
            <a:endParaRPr lang="es-MX" sz="2800" b="1" dirty="0"/>
          </a:p>
        </p:txBody>
      </p:sp>
      <p:sp>
        <p:nvSpPr>
          <p:cNvPr id="3" name="CuadroTexto 2"/>
          <p:cNvSpPr txBox="1"/>
          <p:nvPr/>
        </p:nvSpPr>
        <p:spPr>
          <a:xfrm>
            <a:off x="279400" y="1320800"/>
            <a:ext cx="11472334" cy="1569660"/>
          </a:xfrm>
          <a:prstGeom prst="rect">
            <a:avLst/>
          </a:prstGeom>
          <a:noFill/>
        </p:spPr>
        <p:txBody>
          <a:bodyPr wrap="square" rtlCol="0">
            <a:spAutoFit/>
          </a:bodyPr>
          <a:lstStyle/>
          <a:p>
            <a:pPr algn="just"/>
            <a:r>
              <a:rPr lang="es-MX" sz="2400" dirty="0" smtClean="0"/>
              <a:t>Los procesos electorales de 2015-2016 tuvieron como propósito renovar las autoridades de los tres niveles de gobierno en 13 entidades federativas: Aguascalientes, Baja California, Chihuahua, Durango, Hidalgo, Oaxaca, Puebla, Quintana Roo, Sinaloa, Tamaulipas, Tlaxcala, Veracruz y Zacatecas y elegir la Asamblea Constituyente de la Ciudad de México.</a:t>
            </a:r>
            <a:endParaRPr lang="es-MX" sz="2400" dirty="0"/>
          </a:p>
        </p:txBody>
      </p:sp>
      <p:sp>
        <p:nvSpPr>
          <p:cNvPr id="5" name="Esquina doblada 4"/>
          <p:cNvSpPr/>
          <p:nvPr/>
        </p:nvSpPr>
        <p:spPr>
          <a:xfrm>
            <a:off x="3721093" y="4004732"/>
            <a:ext cx="5016501" cy="222938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3721094" y="4174065"/>
            <a:ext cx="4936067" cy="1938992"/>
          </a:xfrm>
          <a:prstGeom prst="rect">
            <a:avLst/>
          </a:prstGeom>
          <a:noFill/>
        </p:spPr>
        <p:txBody>
          <a:bodyPr wrap="square" rtlCol="0">
            <a:spAutoFit/>
          </a:bodyPr>
          <a:lstStyle/>
          <a:p>
            <a:pPr algn="ctr"/>
            <a:r>
              <a:rPr lang="es-MX" sz="2400" b="1" dirty="0" smtClean="0"/>
              <a:t>10 Ciudadanos obtuvieron su registro como candidatos independientes a gobernador, en nueve estados, pero solo 3 de los 10, sobrepasaron el umbral del 3%</a:t>
            </a:r>
            <a:endParaRPr lang="es-MX" sz="2400" b="1" dirty="0"/>
          </a:p>
        </p:txBody>
      </p:sp>
    </p:spTree>
    <p:extLst>
      <p:ext uri="{BB962C8B-B14F-4D97-AF65-F5344CB8AC3E}">
        <p14:creationId xmlns:p14="http://schemas.microsoft.com/office/powerpoint/2010/main" val="14733721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71621" y="-457199"/>
            <a:ext cx="9362941" cy="1200329"/>
          </a:xfrm>
          <a:prstGeom prst="rect">
            <a:avLst/>
          </a:prstGeom>
          <a:noFill/>
        </p:spPr>
        <p:txBody>
          <a:bodyPr wrap="square" rtlCol="0">
            <a:spAutoFit/>
          </a:bodyPr>
          <a:lstStyle/>
          <a:p>
            <a:pPr algn="ctr"/>
            <a:endParaRPr lang="es-MX" sz="24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s-MX"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es-MX" sz="2400" b="1" dirty="0" smtClean="0">
                <a:latin typeface="Verdana" panose="020B0604030504040204" pitchFamily="34" charset="0"/>
                <a:ea typeface="Verdana" panose="020B0604030504040204" pitchFamily="34" charset="0"/>
                <a:cs typeface="Verdana" panose="020B0604030504040204" pitchFamily="34" charset="0"/>
              </a:rPr>
              <a:t>CANDIDATOS INDEPENDIENTES A GOBERNADOR(A)</a:t>
            </a:r>
            <a:endParaRPr lang="es-MX" sz="24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898744028"/>
              </p:ext>
            </p:extLst>
          </p:nvPr>
        </p:nvGraphicFramePr>
        <p:xfrm>
          <a:off x="442175" y="1095587"/>
          <a:ext cx="11307650" cy="5394960"/>
        </p:xfrm>
        <a:graphic>
          <a:graphicData uri="http://schemas.openxmlformats.org/drawingml/2006/table">
            <a:tbl>
              <a:tblPr firstRow="1" bandRow="1">
                <a:tableStyleId>{21E4AEA4-8DFA-4A89-87EB-49C32662AFE0}</a:tableStyleId>
              </a:tblPr>
              <a:tblGrid>
                <a:gridCol w="590758"/>
                <a:gridCol w="5588000"/>
                <a:gridCol w="2446867"/>
                <a:gridCol w="1397000"/>
                <a:gridCol w="1285025"/>
              </a:tblGrid>
              <a:tr h="292016">
                <a:tc>
                  <a:txBody>
                    <a:bodyPr/>
                    <a:lstStyle/>
                    <a:p>
                      <a:r>
                        <a:rPr lang="es-MX" sz="2400" dirty="0" smtClean="0"/>
                        <a:t>No.</a:t>
                      </a:r>
                      <a:endParaRPr lang="es-MX" sz="2400" dirty="0"/>
                    </a:p>
                  </a:txBody>
                  <a:tcPr/>
                </a:tc>
                <a:tc>
                  <a:txBody>
                    <a:bodyPr/>
                    <a:lstStyle/>
                    <a:p>
                      <a:r>
                        <a:rPr lang="es-MX" sz="2400" dirty="0" smtClean="0"/>
                        <a:t>Candidato independiente</a:t>
                      </a:r>
                      <a:endParaRPr lang="es-MX" sz="2400" dirty="0"/>
                    </a:p>
                  </a:txBody>
                  <a:tcPr/>
                </a:tc>
                <a:tc>
                  <a:txBody>
                    <a:bodyPr/>
                    <a:lstStyle/>
                    <a:p>
                      <a:r>
                        <a:rPr lang="es-MX" sz="2400" dirty="0" smtClean="0"/>
                        <a:t>Entidad </a:t>
                      </a:r>
                      <a:endParaRPr lang="es-MX" sz="2400" dirty="0"/>
                    </a:p>
                  </a:txBody>
                  <a:tcPr/>
                </a:tc>
                <a:tc>
                  <a:txBody>
                    <a:bodyPr/>
                    <a:lstStyle/>
                    <a:p>
                      <a:r>
                        <a:rPr lang="es-MX" sz="2400" dirty="0" smtClean="0"/>
                        <a:t>Votos</a:t>
                      </a:r>
                      <a:endParaRPr lang="es-MX" sz="2400" dirty="0"/>
                    </a:p>
                  </a:txBody>
                  <a:tcPr/>
                </a:tc>
                <a:tc>
                  <a:txBody>
                    <a:bodyPr/>
                    <a:lstStyle/>
                    <a:p>
                      <a:r>
                        <a:rPr lang="es-MX" sz="2400" dirty="0" smtClean="0"/>
                        <a:t>Votos (%)</a:t>
                      </a:r>
                      <a:endParaRPr lang="es-MX" sz="2400" dirty="0"/>
                    </a:p>
                  </a:txBody>
                  <a:tcPr/>
                </a:tc>
              </a:tr>
              <a:tr h="370840">
                <a:tc>
                  <a:txBody>
                    <a:bodyPr/>
                    <a:lstStyle/>
                    <a:p>
                      <a:r>
                        <a:rPr lang="es-MX" sz="2400" dirty="0" smtClean="0"/>
                        <a:t>1</a:t>
                      </a:r>
                      <a:endParaRPr lang="es-MX" sz="2400" dirty="0"/>
                    </a:p>
                  </a:txBody>
                  <a:tcPr/>
                </a:tc>
                <a:tc>
                  <a:txBody>
                    <a:bodyPr/>
                    <a:lstStyle/>
                    <a:p>
                      <a:r>
                        <a:rPr lang="es-MX" sz="2400" dirty="0" smtClean="0"/>
                        <a:t>Gabriel Arellano Espinoza</a:t>
                      </a:r>
                      <a:endParaRPr lang="es-MX" sz="2400" dirty="0"/>
                    </a:p>
                  </a:txBody>
                  <a:tcPr/>
                </a:tc>
                <a:tc>
                  <a:txBody>
                    <a:bodyPr/>
                    <a:lstStyle/>
                    <a:p>
                      <a:r>
                        <a:rPr lang="es-MX" sz="2400" dirty="0" smtClean="0"/>
                        <a:t>Aguascalientes</a:t>
                      </a:r>
                      <a:endParaRPr lang="es-MX" sz="2400" dirty="0"/>
                    </a:p>
                  </a:txBody>
                  <a:tcPr/>
                </a:tc>
                <a:tc>
                  <a:txBody>
                    <a:bodyPr/>
                    <a:lstStyle/>
                    <a:p>
                      <a:r>
                        <a:rPr lang="es-MX" sz="2400" dirty="0" smtClean="0"/>
                        <a:t>12,72</a:t>
                      </a:r>
                      <a:endParaRPr lang="es-MX" sz="2400" dirty="0"/>
                    </a:p>
                  </a:txBody>
                  <a:tcPr/>
                </a:tc>
                <a:tc>
                  <a:txBody>
                    <a:bodyPr/>
                    <a:lstStyle/>
                    <a:p>
                      <a:r>
                        <a:rPr lang="es-MX" sz="2400" dirty="0" smtClean="0"/>
                        <a:t>2.74%</a:t>
                      </a:r>
                      <a:endParaRPr lang="es-MX" sz="2400" dirty="0"/>
                    </a:p>
                  </a:txBody>
                  <a:tcPr/>
                </a:tc>
              </a:tr>
              <a:tr h="370840">
                <a:tc>
                  <a:txBody>
                    <a:bodyPr/>
                    <a:lstStyle/>
                    <a:p>
                      <a:r>
                        <a:rPr lang="es-MX" sz="2400" dirty="0" smtClean="0"/>
                        <a:t>2</a:t>
                      </a:r>
                      <a:endParaRPr lang="es-MX" sz="2400" dirty="0"/>
                    </a:p>
                  </a:txBody>
                  <a:tcPr/>
                </a:tc>
                <a:tc>
                  <a:txBody>
                    <a:bodyPr/>
                    <a:lstStyle/>
                    <a:p>
                      <a:r>
                        <a:rPr lang="es-MX" sz="2400" dirty="0" smtClean="0"/>
                        <a:t>José Luis Barraza González</a:t>
                      </a:r>
                      <a:endParaRPr lang="es-MX" sz="2400" dirty="0"/>
                    </a:p>
                  </a:txBody>
                  <a:tcPr/>
                </a:tc>
                <a:tc>
                  <a:txBody>
                    <a:bodyPr/>
                    <a:lstStyle/>
                    <a:p>
                      <a:r>
                        <a:rPr lang="es-MX" sz="2400" dirty="0" smtClean="0"/>
                        <a:t>Chihuahua</a:t>
                      </a:r>
                      <a:endParaRPr lang="es-MX" sz="2400" dirty="0"/>
                    </a:p>
                  </a:txBody>
                  <a:tcPr/>
                </a:tc>
                <a:tc>
                  <a:txBody>
                    <a:bodyPr/>
                    <a:lstStyle/>
                    <a:p>
                      <a:r>
                        <a:rPr lang="es-MX" sz="2400" dirty="0" smtClean="0"/>
                        <a:t>242,756</a:t>
                      </a:r>
                      <a:endParaRPr lang="es-MX" sz="2400" dirty="0"/>
                    </a:p>
                  </a:txBody>
                  <a:tcPr/>
                </a:tc>
                <a:tc>
                  <a:txBody>
                    <a:bodyPr/>
                    <a:lstStyle/>
                    <a:p>
                      <a:r>
                        <a:rPr lang="es-MX" sz="2400" dirty="0" smtClean="0"/>
                        <a:t>18.63</a:t>
                      </a:r>
                      <a:endParaRPr lang="es-MX" sz="2400" dirty="0"/>
                    </a:p>
                  </a:txBody>
                  <a:tcPr/>
                </a:tc>
              </a:tr>
              <a:tr h="370840">
                <a:tc>
                  <a:txBody>
                    <a:bodyPr/>
                    <a:lstStyle/>
                    <a:p>
                      <a:r>
                        <a:rPr lang="es-MX" sz="2400" dirty="0" smtClean="0"/>
                        <a:t>3</a:t>
                      </a:r>
                      <a:endParaRPr lang="es-MX" sz="2400" dirty="0"/>
                    </a:p>
                  </a:txBody>
                  <a:tcPr/>
                </a:tc>
                <a:tc>
                  <a:txBody>
                    <a:bodyPr/>
                    <a:lstStyle/>
                    <a:p>
                      <a:r>
                        <a:rPr lang="es-MX" sz="2400" dirty="0" smtClean="0"/>
                        <a:t>Alejandro Campa </a:t>
                      </a:r>
                      <a:r>
                        <a:rPr lang="es-MX" sz="2400" dirty="0" err="1" smtClean="0"/>
                        <a:t>Avitia</a:t>
                      </a:r>
                      <a:endParaRPr lang="es-MX" sz="2400" dirty="0"/>
                    </a:p>
                  </a:txBody>
                  <a:tcPr/>
                </a:tc>
                <a:tc>
                  <a:txBody>
                    <a:bodyPr/>
                    <a:lstStyle/>
                    <a:p>
                      <a:r>
                        <a:rPr lang="es-MX" sz="2400" dirty="0" smtClean="0"/>
                        <a:t>Durango</a:t>
                      </a:r>
                      <a:endParaRPr lang="es-MX" sz="2400" dirty="0"/>
                    </a:p>
                  </a:txBody>
                  <a:tcPr/>
                </a:tc>
                <a:tc>
                  <a:txBody>
                    <a:bodyPr/>
                    <a:lstStyle/>
                    <a:p>
                      <a:r>
                        <a:rPr lang="es-MX" sz="2400" dirty="0" smtClean="0"/>
                        <a:t>8,024 </a:t>
                      </a:r>
                      <a:endParaRPr lang="es-MX" sz="2400" dirty="0"/>
                    </a:p>
                  </a:txBody>
                  <a:tcPr/>
                </a:tc>
                <a:tc>
                  <a:txBody>
                    <a:bodyPr/>
                    <a:lstStyle/>
                    <a:p>
                      <a:r>
                        <a:rPr lang="es-MX" sz="2400" dirty="0" smtClean="0"/>
                        <a:t>1.15%</a:t>
                      </a:r>
                      <a:endParaRPr lang="es-MX" sz="2400" dirty="0"/>
                    </a:p>
                  </a:txBody>
                  <a:tcPr/>
                </a:tc>
              </a:tr>
              <a:tr h="370840">
                <a:tc>
                  <a:txBody>
                    <a:bodyPr/>
                    <a:lstStyle/>
                    <a:p>
                      <a:r>
                        <a:rPr lang="es-MX" sz="2400" dirty="0" smtClean="0"/>
                        <a:t>4</a:t>
                      </a:r>
                      <a:endParaRPr lang="es-MX" sz="2400" dirty="0"/>
                    </a:p>
                  </a:txBody>
                  <a:tcPr/>
                </a:tc>
                <a:tc>
                  <a:txBody>
                    <a:bodyPr/>
                    <a:lstStyle/>
                    <a:p>
                      <a:r>
                        <a:rPr lang="es-MX" sz="2400" dirty="0" smtClean="0"/>
                        <a:t>Ana Teresa Aranda Orozco</a:t>
                      </a:r>
                      <a:endParaRPr lang="es-MX" sz="2400" dirty="0"/>
                    </a:p>
                  </a:txBody>
                  <a:tcPr/>
                </a:tc>
                <a:tc>
                  <a:txBody>
                    <a:bodyPr/>
                    <a:lstStyle/>
                    <a:p>
                      <a:r>
                        <a:rPr lang="es-MX" sz="2400" dirty="0" smtClean="0"/>
                        <a:t>Puebla</a:t>
                      </a:r>
                      <a:endParaRPr lang="es-MX" sz="2400" dirty="0"/>
                    </a:p>
                  </a:txBody>
                  <a:tcPr/>
                </a:tc>
                <a:tc>
                  <a:txBody>
                    <a:bodyPr/>
                    <a:lstStyle/>
                    <a:p>
                      <a:r>
                        <a:rPr lang="es-MX" sz="2400" dirty="0" smtClean="0"/>
                        <a:t>74,331</a:t>
                      </a:r>
                      <a:endParaRPr lang="es-MX"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smtClean="0"/>
                        <a:t>3.86%</a:t>
                      </a:r>
                    </a:p>
                  </a:txBody>
                  <a:tcPr/>
                </a:tc>
              </a:tr>
              <a:tr h="370840">
                <a:tc>
                  <a:txBody>
                    <a:bodyPr/>
                    <a:lstStyle/>
                    <a:p>
                      <a:r>
                        <a:rPr lang="es-MX" sz="2400" dirty="0" smtClean="0"/>
                        <a:t>5</a:t>
                      </a:r>
                      <a:endParaRPr lang="es-MX" sz="2400" dirty="0"/>
                    </a:p>
                  </a:txBody>
                  <a:tcPr/>
                </a:tc>
                <a:tc>
                  <a:txBody>
                    <a:bodyPr/>
                    <a:lstStyle/>
                    <a:p>
                      <a:r>
                        <a:rPr lang="es-MX" sz="2400" dirty="0" smtClean="0"/>
                        <a:t>Francisco Cuauhtémoc Frías Castro</a:t>
                      </a:r>
                      <a:endParaRPr lang="es-MX" sz="2400" dirty="0"/>
                    </a:p>
                  </a:txBody>
                  <a:tcPr/>
                </a:tc>
                <a:tc>
                  <a:txBody>
                    <a:bodyPr/>
                    <a:lstStyle/>
                    <a:p>
                      <a:r>
                        <a:rPr lang="es-MX" sz="2400" dirty="0" smtClean="0"/>
                        <a:t>Sinaloa</a:t>
                      </a:r>
                      <a:endParaRPr lang="es-MX" sz="2400" dirty="0"/>
                    </a:p>
                  </a:txBody>
                  <a:tcPr/>
                </a:tc>
                <a:tc>
                  <a:txBody>
                    <a:bodyPr/>
                    <a:lstStyle/>
                    <a:p>
                      <a:r>
                        <a:rPr lang="es-MX" sz="2400" dirty="0" smtClean="0"/>
                        <a:t>37.017</a:t>
                      </a:r>
                      <a:endParaRPr lang="es-MX" sz="2400" dirty="0"/>
                    </a:p>
                  </a:txBody>
                  <a:tcPr/>
                </a:tc>
                <a:tc>
                  <a:txBody>
                    <a:bodyPr/>
                    <a:lstStyle/>
                    <a:p>
                      <a:r>
                        <a:rPr lang="es-MX" sz="2400" dirty="0" smtClean="0"/>
                        <a:t>3.61%</a:t>
                      </a:r>
                      <a:endParaRPr lang="es-MX" sz="2400" dirty="0"/>
                    </a:p>
                  </a:txBody>
                  <a:tcPr/>
                </a:tc>
              </a:tr>
              <a:tr h="370840">
                <a:tc>
                  <a:txBody>
                    <a:bodyPr/>
                    <a:lstStyle/>
                    <a:p>
                      <a:r>
                        <a:rPr lang="es-MX" sz="2400" dirty="0" smtClean="0"/>
                        <a:t>6</a:t>
                      </a:r>
                      <a:endParaRPr lang="es-MX" sz="2400" dirty="0"/>
                    </a:p>
                  </a:txBody>
                  <a:tcPr/>
                </a:tc>
                <a:tc>
                  <a:txBody>
                    <a:bodyPr/>
                    <a:lstStyle/>
                    <a:p>
                      <a:r>
                        <a:rPr lang="es-MX" sz="2400" dirty="0" smtClean="0"/>
                        <a:t>José</a:t>
                      </a:r>
                      <a:r>
                        <a:rPr lang="es-MX" sz="2400" baseline="0" dirty="0" smtClean="0"/>
                        <a:t> Francisco Chavira Martínez</a:t>
                      </a:r>
                      <a:endParaRPr lang="es-MX" sz="2400" dirty="0"/>
                    </a:p>
                  </a:txBody>
                  <a:tcPr/>
                </a:tc>
                <a:tc>
                  <a:txBody>
                    <a:bodyPr/>
                    <a:lstStyle/>
                    <a:p>
                      <a:r>
                        <a:rPr lang="es-MX" sz="2400" dirty="0" smtClean="0"/>
                        <a:t>Tamaulipas</a:t>
                      </a:r>
                      <a:endParaRPr lang="es-MX" sz="2400" dirty="0"/>
                    </a:p>
                  </a:txBody>
                  <a:tcPr/>
                </a:tc>
                <a:tc>
                  <a:txBody>
                    <a:bodyPr/>
                    <a:lstStyle/>
                    <a:p>
                      <a:r>
                        <a:rPr lang="es-MX" sz="2400" dirty="0" smtClean="0"/>
                        <a:t>9,151</a:t>
                      </a:r>
                      <a:endParaRPr lang="es-MX" sz="2400" dirty="0"/>
                    </a:p>
                  </a:txBody>
                  <a:tcPr/>
                </a:tc>
                <a:tc>
                  <a:txBody>
                    <a:bodyPr/>
                    <a:lstStyle/>
                    <a:p>
                      <a:r>
                        <a:rPr lang="es-MX" sz="2400" dirty="0" smtClean="0"/>
                        <a:t>0.63%</a:t>
                      </a:r>
                      <a:endParaRPr lang="es-MX" sz="2400" dirty="0"/>
                    </a:p>
                  </a:txBody>
                  <a:tcPr/>
                </a:tc>
              </a:tr>
              <a:tr h="370840">
                <a:tc>
                  <a:txBody>
                    <a:bodyPr/>
                    <a:lstStyle/>
                    <a:p>
                      <a:r>
                        <a:rPr lang="es-MX" sz="2400" dirty="0" smtClean="0"/>
                        <a:t>7</a:t>
                      </a:r>
                      <a:endParaRPr lang="es-MX" sz="2400" dirty="0"/>
                    </a:p>
                  </a:txBody>
                  <a:tcPr/>
                </a:tc>
                <a:tc>
                  <a:txBody>
                    <a:bodyPr/>
                    <a:lstStyle/>
                    <a:p>
                      <a:r>
                        <a:rPr lang="es-MX" sz="2400" dirty="0" smtClean="0"/>
                        <a:t>Jacob</a:t>
                      </a:r>
                      <a:r>
                        <a:rPr lang="es-MX" sz="2400" baseline="0" dirty="0" smtClean="0"/>
                        <a:t> Hernández Corona</a:t>
                      </a:r>
                      <a:endParaRPr lang="es-MX" sz="2400" dirty="0"/>
                    </a:p>
                  </a:txBody>
                  <a:tcPr/>
                </a:tc>
                <a:tc>
                  <a:txBody>
                    <a:bodyPr/>
                    <a:lstStyle/>
                    <a:p>
                      <a:r>
                        <a:rPr lang="es-MX" sz="2400" dirty="0" smtClean="0"/>
                        <a:t>Tlaxcala</a:t>
                      </a:r>
                      <a:endParaRPr lang="es-MX" sz="2400" dirty="0"/>
                    </a:p>
                  </a:txBody>
                  <a:tcPr/>
                </a:tc>
                <a:tc>
                  <a:txBody>
                    <a:bodyPr/>
                    <a:lstStyle/>
                    <a:p>
                      <a:r>
                        <a:rPr lang="es-MX" sz="2400" dirty="0" smtClean="0"/>
                        <a:t>10,147</a:t>
                      </a:r>
                      <a:endParaRPr lang="es-MX" sz="2400" dirty="0"/>
                    </a:p>
                  </a:txBody>
                  <a:tcPr/>
                </a:tc>
                <a:tc>
                  <a:txBody>
                    <a:bodyPr/>
                    <a:lstStyle/>
                    <a:p>
                      <a:r>
                        <a:rPr lang="es-MX" sz="2400" dirty="0" smtClean="0"/>
                        <a:t>1.74%</a:t>
                      </a:r>
                      <a:endParaRPr lang="es-MX" sz="2400" dirty="0"/>
                    </a:p>
                  </a:txBody>
                  <a:tcPr/>
                </a:tc>
              </a:tr>
              <a:tr h="370840">
                <a:tc>
                  <a:txBody>
                    <a:bodyPr/>
                    <a:lstStyle/>
                    <a:p>
                      <a:r>
                        <a:rPr lang="es-MX" sz="2400" dirty="0" smtClean="0"/>
                        <a:t>8</a:t>
                      </a:r>
                      <a:endParaRPr lang="es-MX" sz="2400" dirty="0"/>
                    </a:p>
                  </a:txBody>
                  <a:tcPr/>
                </a:tc>
                <a:tc>
                  <a:txBody>
                    <a:bodyPr/>
                    <a:lstStyle/>
                    <a:p>
                      <a:r>
                        <a:rPr lang="es-MX" sz="2400" dirty="0" smtClean="0"/>
                        <a:t>Juan</a:t>
                      </a:r>
                      <a:r>
                        <a:rPr lang="es-MX" sz="2400" baseline="0" dirty="0" smtClean="0"/>
                        <a:t> Bueno Torio</a:t>
                      </a:r>
                      <a:endParaRPr lang="es-MX" sz="2400" dirty="0"/>
                    </a:p>
                  </a:txBody>
                  <a:tcPr/>
                </a:tc>
                <a:tc>
                  <a:txBody>
                    <a:bodyPr/>
                    <a:lstStyle/>
                    <a:p>
                      <a:r>
                        <a:rPr lang="es-MX" sz="2400" dirty="0" smtClean="0"/>
                        <a:t>Veracruz</a:t>
                      </a:r>
                      <a:endParaRPr lang="es-MX" sz="2400" dirty="0"/>
                    </a:p>
                  </a:txBody>
                  <a:tcPr/>
                </a:tc>
                <a:tc>
                  <a:txBody>
                    <a:bodyPr/>
                    <a:lstStyle/>
                    <a:p>
                      <a:r>
                        <a:rPr lang="es-MX" sz="2400" dirty="0" smtClean="0"/>
                        <a:t>61,485</a:t>
                      </a:r>
                      <a:endParaRPr lang="es-MX" sz="2400" dirty="0"/>
                    </a:p>
                  </a:txBody>
                  <a:tcPr/>
                </a:tc>
                <a:tc>
                  <a:txBody>
                    <a:bodyPr/>
                    <a:lstStyle/>
                    <a:p>
                      <a:r>
                        <a:rPr lang="es-MX" sz="2400" dirty="0" smtClean="0"/>
                        <a:t>2.00%</a:t>
                      </a:r>
                      <a:endParaRPr lang="es-MX" sz="2400" dirty="0"/>
                    </a:p>
                  </a:txBody>
                  <a:tcPr/>
                </a:tc>
              </a:tr>
              <a:tr h="370840">
                <a:tc>
                  <a:txBody>
                    <a:bodyPr/>
                    <a:lstStyle/>
                    <a:p>
                      <a:r>
                        <a:rPr lang="es-MX" sz="2400" dirty="0" smtClean="0"/>
                        <a:t>9</a:t>
                      </a:r>
                      <a:endParaRPr lang="es-MX" sz="2400" dirty="0"/>
                    </a:p>
                  </a:txBody>
                  <a:tcPr/>
                </a:tc>
                <a:tc>
                  <a:txBody>
                    <a:bodyPr/>
                    <a:lstStyle/>
                    <a:p>
                      <a:r>
                        <a:rPr lang="es-MX" sz="2400" dirty="0" smtClean="0"/>
                        <a:t>Rogelio Soto Acuña</a:t>
                      </a:r>
                      <a:endParaRPr lang="es-MX" sz="2400" dirty="0"/>
                    </a:p>
                  </a:txBody>
                  <a:tcPr/>
                </a:tc>
                <a:tc>
                  <a:txBody>
                    <a:bodyPr/>
                    <a:lstStyle/>
                    <a:p>
                      <a:r>
                        <a:rPr lang="es-MX" sz="2400" dirty="0" smtClean="0"/>
                        <a:t>Zacatecas</a:t>
                      </a:r>
                      <a:endParaRPr lang="es-MX" sz="2400" dirty="0"/>
                    </a:p>
                  </a:txBody>
                  <a:tcPr/>
                </a:tc>
                <a:tc>
                  <a:txBody>
                    <a:bodyPr/>
                    <a:lstStyle/>
                    <a:p>
                      <a:r>
                        <a:rPr lang="es-MX" sz="2400" dirty="0" smtClean="0"/>
                        <a:t>6,281</a:t>
                      </a:r>
                      <a:endParaRPr lang="es-MX" sz="2400" dirty="0"/>
                    </a:p>
                  </a:txBody>
                  <a:tcPr/>
                </a:tc>
                <a:tc>
                  <a:txBody>
                    <a:bodyPr/>
                    <a:lstStyle/>
                    <a:p>
                      <a:r>
                        <a:rPr lang="es-MX" sz="2400" dirty="0" smtClean="0"/>
                        <a:t>0.90%</a:t>
                      </a:r>
                      <a:endParaRPr lang="es-MX" sz="2400" dirty="0"/>
                    </a:p>
                  </a:txBody>
                  <a:tcPr/>
                </a:tc>
              </a:tr>
              <a:tr h="370840">
                <a:tc>
                  <a:txBody>
                    <a:bodyPr/>
                    <a:lstStyle/>
                    <a:p>
                      <a:r>
                        <a:rPr lang="es-MX" sz="2400" dirty="0" smtClean="0"/>
                        <a:t>10</a:t>
                      </a:r>
                      <a:endParaRPr lang="es-MX" sz="2400" dirty="0"/>
                    </a:p>
                  </a:txBody>
                  <a:tcPr/>
                </a:tc>
                <a:tc>
                  <a:txBody>
                    <a:bodyPr/>
                    <a:lstStyle/>
                    <a:p>
                      <a:r>
                        <a:rPr lang="es-MX" sz="2400" dirty="0" smtClean="0"/>
                        <a:t>Alma</a:t>
                      </a:r>
                      <a:r>
                        <a:rPr lang="es-MX" sz="2400" baseline="0" dirty="0" smtClean="0"/>
                        <a:t> Rosa Ollervides González</a:t>
                      </a:r>
                      <a:endParaRPr lang="es-MX" sz="2400" dirty="0"/>
                    </a:p>
                  </a:txBody>
                  <a:tcPr/>
                </a:tc>
                <a:tc>
                  <a:txBody>
                    <a:bodyPr/>
                    <a:lstStyle/>
                    <a:p>
                      <a:r>
                        <a:rPr lang="es-MX" sz="2400" dirty="0" smtClean="0"/>
                        <a:t>Zacatecas</a:t>
                      </a:r>
                      <a:endParaRPr lang="es-MX" sz="2400" dirty="0"/>
                    </a:p>
                  </a:txBody>
                  <a:tcPr/>
                </a:tc>
                <a:tc>
                  <a:txBody>
                    <a:bodyPr/>
                    <a:lstStyle/>
                    <a:p>
                      <a:r>
                        <a:rPr lang="es-MX" sz="2400" dirty="0" smtClean="0"/>
                        <a:t>7,580</a:t>
                      </a:r>
                      <a:endParaRPr lang="es-MX" sz="2400" dirty="0"/>
                    </a:p>
                  </a:txBody>
                  <a:tcPr/>
                </a:tc>
                <a:tc>
                  <a:txBody>
                    <a:bodyPr/>
                    <a:lstStyle/>
                    <a:p>
                      <a:r>
                        <a:rPr lang="es-MX" sz="2400" dirty="0" smtClean="0"/>
                        <a:t>1.09%</a:t>
                      </a:r>
                      <a:endParaRPr lang="es-MX" sz="2400" dirty="0"/>
                    </a:p>
                  </a:txBody>
                  <a:tcPr/>
                </a:tc>
              </a:tr>
            </a:tbl>
          </a:graphicData>
        </a:graphic>
      </p:graphicFrame>
    </p:spTree>
    <p:extLst>
      <p:ext uri="{BB962C8B-B14F-4D97-AF65-F5344CB8AC3E}">
        <p14:creationId xmlns:p14="http://schemas.microsoft.com/office/powerpoint/2010/main" val="2655836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0734" y="262467"/>
            <a:ext cx="10202333" cy="523220"/>
          </a:xfrm>
          <a:prstGeom prst="rect">
            <a:avLst/>
          </a:prstGeom>
          <a:noFill/>
        </p:spPr>
        <p:txBody>
          <a:bodyPr wrap="square" rtlCol="0">
            <a:spAutoFit/>
          </a:bodyPr>
          <a:lstStyle/>
          <a:p>
            <a:pPr algn="ctr"/>
            <a:r>
              <a:rPr lang="es-MX" sz="2800" b="1" dirty="0" smtClean="0"/>
              <a:t>Candidatos independientes electos como presidentes municipales</a:t>
            </a:r>
            <a:endParaRPr lang="es-MX" sz="2800" b="1" dirty="0"/>
          </a:p>
        </p:txBody>
      </p:sp>
      <p:sp>
        <p:nvSpPr>
          <p:cNvPr id="3" name="CuadroTexto 2"/>
          <p:cNvSpPr txBox="1"/>
          <p:nvPr/>
        </p:nvSpPr>
        <p:spPr>
          <a:xfrm>
            <a:off x="304800" y="1253067"/>
            <a:ext cx="11616267" cy="830997"/>
          </a:xfrm>
          <a:prstGeom prst="rect">
            <a:avLst/>
          </a:prstGeom>
          <a:noFill/>
        </p:spPr>
        <p:txBody>
          <a:bodyPr wrap="square" rtlCol="0">
            <a:spAutoFit/>
          </a:bodyPr>
          <a:lstStyle/>
          <a:p>
            <a:pPr algn="just"/>
            <a:r>
              <a:rPr lang="es-MX" sz="2400" dirty="0" smtClean="0"/>
              <a:t>Para la elección de los gobiernos municipales, se registraron 132 planillas independientes; sin embargo, solo 9 candidatos obtuvieron la presidencia municipal.</a:t>
            </a:r>
            <a:endParaRPr lang="es-MX" sz="2400" dirty="0"/>
          </a:p>
        </p:txBody>
      </p:sp>
      <p:graphicFrame>
        <p:nvGraphicFramePr>
          <p:cNvPr id="4" name="Tabla 3"/>
          <p:cNvGraphicFramePr>
            <a:graphicFrameLocks noGrp="1"/>
          </p:cNvGraphicFramePr>
          <p:nvPr>
            <p:extLst>
              <p:ext uri="{D42A27DB-BD31-4B8C-83A1-F6EECF244321}">
                <p14:modId xmlns:p14="http://schemas.microsoft.com/office/powerpoint/2010/main" val="3285155056"/>
              </p:ext>
            </p:extLst>
          </p:nvPr>
        </p:nvGraphicFramePr>
        <p:xfrm>
          <a:off x="287867" y="2169279"/>
          <a:ext cx="11616265" cy="4267200"/>
        </p:xfrm>
        <a:graphic>
          <a:graphicData uri="http://schemas.openxmlformats.org/drawingml/2006/table">
            <a:tbl>
              <a:tblPr firstRow="1" bandRow="1">
                <a:tableStyleId>{93296810-A885-4BE3-A3E7-6D5BEEA58F35}</a:tableStyleId>
              </a:tblPr>
              <a:tblGrid>
                <a:gridCol w="507999"/>
                <a:gridCol w="4817533"/>
                <a:gridCol w="1388534"/>
                <a:gridCol w="2700866"/>
                <a:gridCol w="1149677"/>
                <a:gridCol w="1051656"/>
              </a:tblGrid>
              <a:tr h="370840">
                <a:tc>
                  <a:txBody>
                    <a:bodyPr/>
                    <a:lstStyle/>
                    <a:p>
                      <a:pPr algn="l"/>
                      <a:r>
                        <a:rPr lang="es-MX" sz="2000" dirty="0" smtClean="0"/>
                        <a:t>No.</a:t>
                      </a:r>
                      <a:endParaRPr lang="es-MX" sz="2000" dirty="0"/>
                    </a:p>
                  </a:txBody>
                  <a:tcPr/>
                </a:tc>
                <a:tc>
                  <a:txBody>
                    <a:bodyPr/>
                    <a:lstStyle/>
                    <a:p>
                      <a:pPr algn="l"/>
                      <a:r>
                        <a:rPr lang="es-MX" sz="2000" dirty="0" smtClean="0"/>
                        <a:t>Candidato</a:t>
                      </a:r>
                      <a:r>
                        <a:rPr lang="es-MX" sz="2000" baseline="0" dirty="0" smtClean="0"/>
                        <a:t> independiente</a:t>
                      </a:r>
                      <a:endParaRPr lang="es-MX" sz="2000" dirty="0"/>
                    </a:p>
                  </a:txBody>
                  <a:tcPr/>
                </a:tc>
                <a:tc>
                  <a:txBody>
                    <a:bodyPr/>
                    <a:lstStyle/>
                    <a:p>
                      <a:pPr algn="l"/>
                      <a:r>
                        <a:rPr lang="es-MX" sz="2000" dirty="0" smtClean="0"/>
                        <a:t>Entidad</a:t>
                      </a:r>
                      <a:endParaRPr lang="es-MX" sz="2000" dirty="0"/>
                    </a:p>
                  </a:txBody>
                  <a:tcPr/>
                </a:tc>
                <a:tc>
                  <a:txBody>
                    <a:bodyPr/>
                    <a:lstStyle/>
                    <a:p>
                      <a:pPr algn="l"/>
                      <a:r>
                        <a:rPr lang="es-MX" sz="2000" dirty="0" smtClean="0"/>
                        <a:t>Municipio</a:t>
                      </a:r>
                      <a:endParaRPr lang="es-MX" sz="2000" dirty="0"/>
                    </a:p>
                  </a:txBody>
                  <a:tcPr/>
                </a:tc>
                <a:tc>
                  <a:txBody>
                    <a:bodyPr/>
                    <a:lstStyle/>
                    <a:p>
                      <a:pPr algn="l"/>
                      <a:r>
                        <a:rPr lang="es-MX" sz="2000" dirty="0" smtClean="0"/>
                        <a:t>Votos</a:t>
                      </a:r>
                      <a:endParaRPr lang="es-MX" sz="2000" dirty="0"/>
                    </a:p>
                  </a:txBody>
                  <a:tcPr/>
                </a:tc>
                <a:tc>
                  <a:txBody>
                    <a:bodyPr/>
                    <a:lstStyle/>
                    <a:p>
                      <a:pPr algn="l"/>
                      <a:r>
                        <a:rPr lang="es-MX" sz="2000" smtClean="0"/>
                        <a:t>Votos (%)</a:t>
                      </a:r>
                      <a:endParaRPr lang="es-MX" sz="2000" dirty="0"/>
                    </a:p>
                  </a:txBody>
                  <a:tcPr/>
                </a:tc>
              </a:tr>
              <a:tr h="370840">
                <a:tc>
                  <a:txBody>
                    <a:bodyPr/>
                    <a:lstStyle/>
                    <a:p>
                      <a:pPr algn="l"/>
                      <a:r>
                        <a:rPr lang="es-MX" sz="2000" dirty="0" smtClean="0"/>
                        <a:t>1</a:t>
                      </a:r>
                      <a:endParaRPr lang="es-MX" sz="2000" dirty="0"/>
                    </a:p>
                  </a:txBody>
                  <a:tcPr/>
                </a:tc>
                <a:tc>
                  <a:txBody>
                    <a:bodyPr/>
                    <a:lstStyle/>
                    <a:p>
                      <a:pPr algn="l"/>
                      <a:r>
                        <a:rPr lang="es-MX" sz="2000" dirty="0" smtClean="0"/>
                        <a:t>Jorge Alfredo</a:t>
                      </a:r>
                      <a:r>
                        <a:rPr lang="es-MX" sz="2000" baseline="0" dirty="0" smtClean="0"/>
                        <a:t> Lozoya Santillán</a:t>
                      </a:r>
                    </a:p>
                  </a:txBody>
                  <a:tcPr/>
                </a:tc>
                <a:tc>
                  <a:txBody>
                    <a:bodyPr/>
                    <a:lstStyle/>
                    <a:p>
                      <a:pPr algn="l"/>
                      <a:r>
                        <a:rPr lang="es-MX" sz="2000" dirty="0" smtClean="0"/>
                        <a:t>Chihuahua</a:t>
                      </a:r>
                      <a:endParaRPr lang="es-MX" sz="2000" dirty="0"/>
                    </a:p>
                  </a:txBody>
                  <a:tcPr/>
                </a:tc>
                <a:tc>
                  <a:txBody>
                    <a:bodyPr/>
                    <a:lstStyle/>
                    <a:p>
                      <a:pPr algn="l"/>
                      <a:r>
                        <a:rPr lang="es-MX" sz="2000" dirty="0" smtClean="0"/>
                        <a:t>Hidalgo del Parral</a:t>
                      </a:r>
                      <a:endParaRPr lang="es-MX" sz="2000" dirty="0"/>
                    </a:p>
                  </a:txBody>
                  <a:tcPr/>
                </a:tc>
                <a:tc>
                  <a:txBody>
                    <a:bodyPr/>
                    <a:lstStyle/>
                    <a:p>
                      <a:pPr algn="l"/>
                      <a:r>
                        <a:rPr lang="es-MX" sz="2000" dirty="0" smtClean="0"/>
                        <a:t>23,351</a:t>
                      </a:r>
                      <a:endParaRPr lang="es-MX" sz="2000" dirty="0"/>
                    </a:p>
                  </a:txBody>
                  <a:tcPr/>
                </a:tc>
                <a:tc>
                  <a:txBody>
                    <a:bodyPr/>
                    <a:lstStyle/>
                    <a:p>
                      <a:pPr algn="l"/>
                      <a:r>
                        <a:rPr lang="es-MX" sz="2000" dirty="0" smtClean="0"/>
                        <a:t>48.45%</a:t>
                      </a:r>
                      <a:endParaRPr lang="es-MX" sz="2000" dirty="0"/>
                    </a:p>
                  </a:txBody>
                  <a:tcPr/>
                </a:tc>
              </a:tr>
              <a:tr h="370840">
                <a:tc>
                  <a:txBody>
                    <a:bodyPr/>
                    <a:lstStyle/>
                    <a:p>
                      <a:pPr algn="l"/>
                      <a:r>
                        <a:rPr lang="es-MX" sz="2000" dirty="0" smtClean="0"/>
                        <a:t>2</a:t>
                      </a:r>
                      <a:endParaRPr lang="es-MX" sz="2000" dirty="0"/>
                    </a:p>
                  </a:txBody>
                  <a:tcPr/>
                </a:tc>
                <a:tc>
                  <a:txBody>
                    <a:bodyPr/>
                    <a:lstStyle/>
                    <a:p>
                      <a:pPr algn="l"/>
                      <a:r>
                        <a:rPr lang="es-MX" sz="2000" dirty="0" smtClean="0"/>
                        <a:t>Héctor Armando</a:t>
                      </a:r>
                      <a:r>
                        <a:rPr lang="es-MX" sz="2000" baseline="0" dirty="0" smtClean="0"/>
                        <a:t> Cabada </a:t>
                      </a:r>
                      <a:r>
                        <a:rPr lang="es-MX" sz="2000" baseline="0" dirty="0" err="1" smtClean="0"/>
                        <a:t>Alvidrez</a:t>
                      </a:r>
                      <a:endParaRPr lang="es-MX" sz="2000" dirty="0"/>
                    </a:p>
                  </a:txBody>
                  <a:tcPr/>
                </a:tc>
                <a:tc>
                  <a:txBody>
                    <a:bodyPr/>
                    <a:lstStyle/>
                    <a:p>
                      <a:pPr algn="l"/>
                      <a:r>
                        <a:rPr lang="es-MX" sz="2000" dirty="0" smtClean="0"/>
                        <a:t>Chihuahua</a:t>
                      </a:r>
                      <a:endParaRPr lang="es-MX" sz="2000" dirty="0"/>
                    </a:p>
                  </a:txBody>
                  <a:tcPr/>
                </a:tc>
                <a:tc>
                  <a:txBody>
                    <a:bodyPr/>
                    <a:lstStyle/>
                    <a:p>
                      <a:pPr algn="l"/>
                      <a:r>
                        <a:rPr lang="es-MX" sz="2000" dirty="0" smtClean="0"/>
                        <a:t>Juárez </a:t>
                      </a:r>
                      <a:endParaRPr lang="es-MX" sz="2000" dirty="0"/>
                    </a:p>
                  </a:txBody>
                  <a:tcPr/>
                </a:tc>
                <a:tc>
                  <a:txBody>
                    <a:bodyPr/>
                    <a:lstStyle/>
                    <a:p>
                      <a:pPr algn="l"/>
                      <a:r>
                        <a:rPr lang="es-MX" sz="2000" dirty="0" smtClean="0"/>
                        <a:t>209,762</a:t>
                      </a:r>
                      <a:endParaRPr lang="es-MX" sz="2000" dirty="0"/>
                    </a:p>
                  </a:txBody>
                  <a:tcPr/>
                </a:tc>
                <a:tc>
                  <a:txBody>
                    <a:bodyPr/>
                    <a:lstStyle/>
                    <a:p>
                      <a:pPr algn="l"/>
                      <a:r>
                        <a:rPr lang="es-MX" sz="2000" dirty="0" smtClean="0"/>
                        <a:t>48.93%</a:t>
                      </a:r>
                      <a:endParaRPr lang="es-MX" sz="2000" dirty="0"/>
                    </a:p>
                  </a:txBody>
                  <a:tcPr/>
                </a:tc>
              </a:tr>
              <a:tr h="370840">
                <a:tc>
                  <a:txBody>
                    <a:bodyPr/>
                    <a:lstStyle/>
                    <a:p>
                      <a:pPr algn="l"/>
                      <a:r>
                        <a:rPr lang="es-MX" sz="2000" dirty="0" smtClean="0"/>
                        <a:t>3</a:t>
                      </a:r>
                      <a:endParaRPr lang="es-MX" sz="2000" dirty="0"/>
                    </a:p>
                  </a:txBody>
                  <a:tcPr/>
                </a:tc>
                <a:tc>
                  <a:txBody>
                    <a:bodyPr/>
                    <a:lstStyle/>
                    <a:p>
                      <a:pPr algn="l"/>
                      <a:r>
                        <a:rPr lang="es-MX" sz="2000" dirty="0" smtClean="0"/>
                        <a:t>Fernando </a:t>
                      </a:r>
                      <a:r>
                        <a:rPr lang="es-MX" sz="2000" dirty="0" err="1" smtClean="0"/>
                        <a:t>Úlises</a:t>
                      </a:r>
                      <a:r>
                        <a:rPr lang="es-MX" sz="2000" baseline="0" dirty="0" smtClean="0"/>
                        <a:t> Adame de León</a:t>
                      </a:r>
                      <a:endParaRPr lang="es-MX" sz="2000" dirty="0"/>
                    </a:p>
                  </a:txBody>
                  <a:tcPr/>
                </a:tc>
                <a:tc>
                  <a:txBody>
                    <a:bodyPr/>
                    <a:lstStyle/>
                    <a:p>
                      <a:pPr algn="l"/>
                      <a:r>
                        <a:rPr lang="es-MX" sz="2000" dirty="0" smtClean="0"/>
                        <a:t>Durango</a:t>
                      </a:r>
                      <a:endParaRPr lang="es-MX" sz="2000" dirty="0"/>
                    </a:p>
                  </a:txBody>
                  <a:tcPr/>
                </a:tc>
                <a:tc>
                  <a:txBody>
                    <a:bodyPr/>
                    <a:lstStyle/>
                    <a:p>
                      <a:pPr algn="l"/>
                      <a:r>
                        <a:rPr lang="es-MX" sz="2000" dirty="0" smtClean="0"/>
                        <a:t>Lerdo</a:t>
                      </a:r>
                      <a:endParaRPr lang="es-MX" sz="2000" dirty="0"/>
                    </a:p>
                  </a:txBody>
                  <a:tcPr/>
                </a:tc>
                <a:tc>
                  <a:txBody>
                    <a:bodyPr/>
                    <a:lstStyle/>
                    <a:p>
                      <a:pPr algn="l"/>
                      <a:r>
                        <a:rPr lang="es-MX" sz="2000" dirty="0" smtClean="0"/>
                        <a:t>10,352</a:t>
                      </a:r>
                      <a:endParaRPr lang="es-MX" sz="2000" dirty="0"/>
                    </a:p>
                  </a:txBody>
                  <a:tcPr/>
                </a:tc>
                <a:tc>
                  <a:txBody>
                    <a:bodyPr/>
                    <a:lstStyle/>
                    <a:p>
                      <a:pPr algn="l"/>
                      <a:r>
                        <a:rPr lang="es-MX" sz="2000" dirty="0" smtClean="0"/>
                        <a:t>19.78%</a:t>
                      </a:r>
                      <a:endParaRPr lang="es-MX" sz="2000" dirty="0"/>
                    </a:p>
                  </a:txBody>
                  <a:tcPr/>
                </a:tc>
              </a:tr>
              <a:tr h="370840">
                <a:tc>
                  <a:txBody>
                    <a:bodyPr/>
                    <a:lstStyle/>
                    <a:p>
                      <a:pPr algn="l"/>
                      <a:r>
                        <a:rPr lang="es-MX" sz="2000" dirty="0" smtClean="0"/>
                        <a:t>4</a:t>
                      </a:r>
                      <a:endParaRPr lang="es-MX" sz="2000" dirty="0"/>
                    </a:p>
                  </a:txBody>
                  <a:tcPr/>
                </a:tc>
                <a:tc>
                  <a:txBody>
                    <a:bodyPr/>
                    <a:lstStyle/>
                    <a:p>
                      <a:pPr algn="l"/>
                      <a:r>
                        <a:rPr lang="es-MX" sz="2000" dirty="0" smtClean="0"/>
                        <a:t>José María Lozoya</a:t>
                      </a:r>
                      <a:r>
                        <a:rPr lang="es-MX" sz="2000" baseline="0" dirty="0" smtClean="0"/>
                        <a:t> Rentería Ocampo</a:t>
                      </a:r>
                      <a:endParaRPr lang="es-MX" sz="2000" dirty="0"/>
                    </a:p>
                  </a:txBody>
                  <a:tcPr/>
                </a:tc>
                <a:tc>
                  <a:txBody>
                    <a:bodyPr/>
                    <a:lstStyle/>
                    <a:p>
                      <a:pPr algn="l"/>
                      <a:r>
                        <a:rPr lang="es-MX" sz="2000" dirty="0" smtClean="0"/>
                        <a:t>Durango</a:t>
                      </a:r>
                      <a:r>
                        <a:rPr lang="es-MX" sz="2000" baseline="0" dirty="0" smtClean="0"/>
                        <a:t> </a:t>
                      </a:r>
                      <a:endParaRPr lang="es-MX" sz="2000" dirty="0"/>
                    </a:p>
                  </a:txBody>
                  <a:tcPr/>
                </a:tc>
                <a:tc>
                  <a:txBody>
                    <a:bodyPr/>
                    <a:lstStyle/>
                    <a:p>
                      <a:pPr algn="l"/>
                      <a:r>
                        <a:rPr lang="es-MX" sz="2000" dirty="0" smtClean="0"/>
                        <a:t>Rentería de Ocampo</a:t>
                      </a:r>
                      <a:endParaRPr lang="es-MX" sz="2000" dirty="0"/>
                    </a:p>
                  </a:txBody>
                  <a:tcPr/>
                </a:tc>
                <a:tc>
                  <a:txBody>
                    <a:bodyPr/>
                    <a:lstStyle/>
                    <a:p>
                      <a:pPr algn="l"/>
                      <a:r>
                        <a:rPr lang="es-MX" sz="2000" dirty="0" smtClean="0"/>
                        <a:t>1,956</a:t>
                      </a:r>
                      <a:endParaRPr lang="es-MX" sz="2000" dirty="0"/>
                    </a:p>
                  </a:txBody>
                  <a:tcPr/>
                </a:tc>
                <a:tc>
                  <a:txBody>
                    <a:bodyPr/>
                    <a:lstStyle/>
                    <a:p>
                      <a:pPr algn="l"/>
                      <a:r>
                        <a:rPr lang="es-MX" sz="2000" dirty="0" smtClean="0"/>
                        <a:t>42.06%</a:t>
                      </a:r>
                      <a:endParaRPr lang="es-MX" sz="2000" dirty="0"/>
                    </a:p>
                  </a:txBody>
                  <a:tcPr/>
                </a:tc>
              </a:tr>
              <a:tr h="370840">
                <a:tc>
                  <a:txBody>
                    <a:bodyPr/>
                    <a:lstStyle/>
                    <a:p>
                      <a:pPr algn="l"/>
                      <a:r>
                        <a:rPr lang="es-MX" sz="2000" dirty="0" smtClean="0"/>
                        <a:t>5</a:t>
                      </a:r>
                      <a:endParaRPr lang="es-MX" sz="2000" dirty="0"/>
                    </a:p>
                  </a:txBody>
                  <a:tcPr/>
                </a:tc>
                <a:tc>
                  <a:txBody>
                    <a:bodyPr/>
                    <a:lstStyle/>
                    <a:p>
                      <a:pPr algn="l"/>
                      <a:r>
                        <a:rPr lang="es-MX" sz="2000" dirty="0" smtClean="0"/>
                        <a:t>Francisco Javier Hernández </a:t>
                      </a:r>
                      <a:r>
                        <a:rPr lang="es-MX" sz="2000" dirty="0" err="1" smtClean="0"/>
                        <a:t>Cortéz</a:t>
                      </a:r>
                      <a:endParaRPr lang="es-MX" sz="2000" dirty="0"/>
                    </a:p>
                  </a:txBody>
                  <a:tcPr/>
                </a:tc>
                <a:tc>
                  <a:txBody>
                    <a:bodyPr/>
                    <a:lstStyle/>
                    <a:p>
                      <a:pPr algn="l"/>
                      <a:r>
                        <a:rPr lang="es-MX" sz="2000" dirty="0" smtClean="0"/>
                        <a:t>Hidalgo</a:t>
                      </a:r>
                      <a:endParaRPr lang="es-MX" sz="2000" dirty="0"/>
                    </a:p>
                  </a:txBody>
                  <a:tcPr/>
                </a:tc>
                <a:tc>
                  <a:txBody>
                    <a:bodyPr/>
                    <a:lstStyle/>
                    <a:p>
                      <a:pPr algn="l"/>
                      <a:r>
                        <a:rPr lang="es-MX" sz="2000" dirty="0" err="1" smtClean="0"/>
                        <a:t>Tlanalapa</a:t>
                      </a:r>
                      <a:endParaRPr lang="es-MX" sz="2000" dirty="0"/>
                    </a:p>
                  </a:txBody>
                  <a:tcPr/>
                </a:tc>
                <a:tc>
                  <a:txBody>
                    <a:bodyPr/>
                    <a:lstStyle/>
                    <a:p>
                      <a:pPr algn="l"/>
                      <a:r>
                        <a:rPr lang="es-MX" sz="2000" dirty="0" smtClean="0"/>
                        <a:t>1,289</a:t>
                      </a:r>
                      <a:endParaRPr lang="es-MX" sz="2000" dirty="0"/>
                    </a:p>
                  </a:txBody>
                  <a:tcPr/>
                </a:tc>
                <a:tc>
                  <a:txBody>
                    <a:bodyPr/>
                    <a:lstStyle/>
                    <a:p>
                      <a:pPr algn="l"/>
                      <a:r>
                        <a:rPr lang="es-MX" sz="2000" dirty="0" smtClean="0"/>
                        <a:t>23.39%</a:t>
                      </a:r>
                      <a:endParaRPr lang="es-MX" sz="2000" dirty="0"/>
                    </a:p>
                  </a:txBody>
                  <a:tcPr/>
                </a:tc>
              </a:tr>
              <a:tr h="370840">
                <a:tc>
                  <a:txBody>
                    <a:bodyPr/>
                    <a:lstStyle/>
                    <a:p>
                      <a:pPr algn="l"/>
                      <a:r>
                        <a:rPr lang="es-MX" sz="2000" dirty="0" smtClean="0"/>
                        <a:t>6</a:t>
                      </a:r>
                      <a:endParaRPr lang="es-MX" sz="2000" dirty="0"/>
                    </a:p>
                  </a:txBody>
                  <a:tcPr/>
                </a:tc>
                <a:tc>
                  <a:txBody>
                    <a:bodyPr/>
                    <a:lstStyle/>
                    <a:p>
                      <a:pPr algn="l"/>
                      <a:r>
                        <a:rPr lang="es-MX" sz="2000" dirty="0" smtClean="0"/>
                        <a:t>Manuel Guzmán Carrasco</a:t>
                      </a:r>
                      <a:endParaRPr lang="es-MX" sz="2000" dirty="0"/>
                    </a:p>
                  </a:txBody>
                  <a:tcPr/>
                </a:tc>
                <a:tc>
                  <a:txBody>
                    <a:bodyPr/>
                    <a:lstStyle/>
                    <a:p>
                      <a:pPr algn="l"/>
                      <a:r>
                        <a:rPr lang="es-MX" sz="2000" dirty="0" smtClean="0"/>
                        <a:t>Oaxaca</a:t>
                      </a:r>
                      <a:endParaRPr lang="es-MX" sz="2000" dirty="0"/>
                    </a:p>
                  </a:txBody>
                  <a:tcPr/>
                </a:tc>
                <a:tc>
                  <a:txBody>
                    <a:bodyPr/>
                    <a:lstStyle/>
                    <a:p>
                      <a:pPr algn="l"/>
                      <a:r>
                        <a:rPr lang="es-MX" sz="2000" dirty="0" err="1" smtClean="0"/>
                        <a:t>Putla</a:t>
                      </a:r>
                      <a:r>
                        <a:rPr lang="es-MX" sz="2000" dirty="0" smtClean="0"/>
                        <a:t> Villa de Guerrero</a:t>
                      </a:r>
                      <a:endParaRPr lang="es-MX" sz="2000" dirty="0"/>
                    </a:p>
                  </a:txBody>
                  <a:tcPr/>
                </a:tc>
                <a:tc>
                  <a:txBody>
                    <a:bodyPr/>
                    <a:lstStyle/>
                    <a:p>
                      <a:pPr algn="l"/>
                      <a:r>
                        <a:rPr lang="es-MX" sz="2000" dirty="0" smtClean="0"/>
                        <a:t>ND</a:t>
                      </a:r>
                      <a:endParaRPr lang="es-MX" sz="2000" dirty="0"/>
                    </a:p>
                  </a:txBody>
                  <a:tcPr/>
                </a:tc>
                <a:tc>
                  <a:txBody>
                    <a:bodyPr/>
                    <a:lstStyle/>
                    <a:p>
                      <a:pPr algn="l"/>
                      <a:r>
                        <a:rPr lang="es-MX" sz="2000" dirty="0" smtClean="0"/>
                        <a:t>24.49%</a:t>
                      </a:r>
                      <a:endParaRPr lang="es-MX" sz="2000" dirty="0"/>
                    </a:p>
                  </a:txBody>
                  <a:tcPr/>
                </a:tc>
              </a:tr>
              <a:tr h="370840">
                <a:tc>
                  <a:txBody>
                    <a:bodyPr/>
                    <a:lstStyle/>
                    <a:p>
                      <a:pPr algn="l"/>
                      <a:r>
                        <a:rPr lang="es-MX" sz="2000" dirty="0" smtClean="0"/>
                        <a:t>7</a:t>
                      </a:r>
                      <a:endParaRPr lang="es-MX" sz="2000" dirty="0"/>
                    </a:p>
                  </a:txBody>
                  <a:tcPr/>
                </a:tc>
                <a:tc>
                  <a:txBody>
                    <a:bodyPr/>
                    <a:lstStyle/>
                    <a:p>
                      <a:pPr algn="l"/>
                      <a:r>
                        <a:rPr lang="es-MX" sz="2000" dirty="0" smtClean="0"/>
                        <a:t>María Aguilar Antonio</a:t>
                      </a:r>
                      <a:endParaRPr lang="es-MX" sz="2000" dirty="0"/>
                    </a:p>
                  </a:txBody>
                  <a:tcPr/>
                </a:tc>
                <a:tc>
                  <a:txBody>
                    <a:bodyPr/>
                    <a:lstStyle/>
                    <a:p>
                      <a:pPr algn="l"/>
                      <a:r>
                        <a:rPr lang="es-MX" sz="2000" dirty="0" smtClean="0"/>
                        <a:t>Oaxaca</a:t>
                      </a:r>
                      <a:endParaRPr lang="es-MX" sz="2000" dirty="0"/>
                    </a:p>
                  </a:txBody>
                  <a:tcPr/>
                </a:tc>
                <a:tc>
                  <a:txBody>
                    <a:bodyPr/>
                    <a:lstStyle/>
                    <a:p>
                      <a:pPr algn="l"/>
                      <a:r>
                        <a:rPr lang="es-MX" sz="2000" dirty="0" smtClean="0"/>
                        <a:t>Reforma de Pineda Rosa</a:t>
                      </a:r>
                      <a:endParaRPr lang="es-MX" sz="2000" dirty="0"/>
                    </a:p>
                  </a:txBody>
                  <a:tcPr/>
                </a:tc>
                <a:tc>
                  <a:txBody>
                    <a:bodyPr/>
                    <a:lstStyle/>
                    <a:p>
                      <a:pPr algn="l"/>
                      <a:r>
                        <a:rPr lang="es-MX" sz="2000" dirty="0" smtClean="0"/>
                        <a:t>ND</a:t>
                      </a:r>
                      <a:endParaRPr lang="es-MX" sz="2000" dirty="0"/>
                    </a:p>
                  </a:txBody>
                  <a:tcPr/>
                </a:tc>
                <a:tc>
                  <a:txBody>
                    <a:bodyPr/>
                    <a:lstStyle/>
                    <a:p>
                      <a:pPr algn="l"/>
                      <a:r>
                        <a:rPr lang="es-MX" sz="2000" dirty="0" smtClean="0"/>
                        <a:t>39.37%</a:t>
                      </a:r>
                      <a:endParaRPr lang="es-MX" sz="2000" dirty="0"/>
                    </a:p>
                  </a:txBody>
                  <a:tcPr/>
                </a:tc>
              </a:tr>
              <a:tr h="370840">
                <a:tc>
                  <a:txBody>
                    <a:bodyPr/>
                    <a:lstStyle/>
                    <a:p>
                      <a:pPr algn="l"/>
                      <a:r>
                        <a:rPr lang="es-MX" sz="2000" dirty="0" smtClean="0"/>
                        <a:t>8</a:t>
                      </a:r>
                      <a:endParaRPr lang="es-MX" sz="2000" dirty="0"/>
                    </a:p>
                  </a:txBody>
                  <a:tcPr/>
                </a:tc>
                <a:tc>
                  <a:txBody>
                    <a:bodyPr/>
                    <a:lstStyle/>
                    <a:p>
                      <a:pPr algn="l"/>
                      <a:r>
                        <a:rPr lang="es-MX" sz="2000" dirty="0" smtClean="0"/>
                        <a:t>José Luis Gallardo Flores</a:t>
                      </a:r>
                      <a:endParaRPr lang="es-MX" sz="2000" dirty="0"/>
                    </a:p>
                  </a:txBody>
                  <a:tcPr/>
                </a:tc>
                <a:tc>
                  <a:txBody>
                    <a:bodyPr/>
                    <a:lstStyle/>
                    <a:p>
                      <a:pPr algn="l"/>
                      <a:r>
                        <a:rPr lang="es-MX" sz="2000" dirty="0" smtClean="0"/>
                        <a:t>Tamaulipas</a:t>
                      </a:r>
                      <a:endParaRPr lang="es-MX" sz="2000" dirty="0"/>
                    </a:p>
                  </a:txBody>
                  <a:tcPr/>
                </a:tc>
                <a:tc>
                  <a:txBody>
                    <a:bodyPr/>
                    <a:lstStyle/>
                    <a:p>
                      <a:pPr algn="l"/>
                      <a:r>
                        <a:rPr lang="es-MX" sz="2000" dirty="0" err="1" smtClean="0"/>
                        <a:t>Jaumave</a:t>
                      </a:r>
                      <a:endParaRPr lang="es-MX" sz="2000" dirty="0"/>
                    </a:p>
                  </a:txBody>
                  <a:tcPr/>
                </a:tc>
                <a:tc>
                  <a:txBody>
                    <a:bodyPr/>
                    <a:lstStyle/>
                    <a:p>
                      <a:pPr algn="l"/>
                      <a:r>
                        <a:rPr lang="es-MX" sz="2000" dirty="0" smtClean="0"/>
                        <a:t>3,417</a:t>
                      </a:r>
                      <a:endParaRPr lang="es-MX" sz="2000" dirty="0"/>
                    </a:p>
                  </a:txBody>
                  <a:tcPr/>
                </a:tc>
                <a:tc>
                  <a:txBody>
                    <a:bodyPr/>
                    <a:lstStyle/>
                    <a:p>
                      <a:pPr algn="l"/>
                      <a:r>
                        <a:rPr lang="es-MX" sz="2000" dirty="0" smtClean="0"/>
                        <a:t>39.20%</a:t>
                      </a:r>
                      <a:endParaRPr lang="es-MX" sz="2000" dirty="0"/>
                    </a:p>
                  </a:txBody>
                  <a:tcPr/>
                </a:tc>
              </a:tr>
              <a:tr h="370840">
                <a:tc>
                  <a:txBody>
                    <a:bodyPr/>
                    <a:lstStyle/>
                    <a:p>
                      <a:pPr algn="l"/>
                      <a:r>
                        <a:rPr lang="es-MX" sz="2000" dirty="0" smtClean="0"/>
                        <a:t>9</a:t>
                      </a:r>
                      <a:endParaRPr lang="es-MX" sz="2000" dirty="0"/>
                    </a:p>
                  </a:txBody>
                  <a:tcPr/>
                </a:tc>
                <a:tc>
                  <a:txBody>
                    <a:bodyPr/>
                    <a:lstStyle/>
                    <a:p>
                      <a:pPr algn="l"/>
                      <a:r>
                        <a:rPr lang="es-MX" sz="2000" dirty="0" smtClean="0"/>
                        <a:t>Héctor</a:t>
                      </a:r>
                      <a:r>
                        <a:rPr lang="es-MX" sz="2000" baseline="0" dirty="0" smtClean="0"/>
                        <a:t> Manuel de la Torre Valenzuela</a:t>
                      </a:r>
                      <a:endParaRPr lang="es-MX" sz="2000" dirty="0"/>
                    </a:p>
                  </a:txBody>
                  <a:tcPr/>
                </a:tc>
                <a:tc>
                  <a:txBody>
                    <a:bodyPr/>
                    <a:lstStyle/>
                    <a:p>
                      <a:pPr algn="l"/>
                      <a:r>
                        <a:rPr lang="es-MX" sz="2000" dirty="0" smtClean="0"/>
                        <a:t>Tamaulipas </a:t>
                      </a:r>
                      <a:endParaRPr lang="es-MX" sz="2000" dirty="0"/>
                    </a:p>
                  </a:txBody>
                  <a:tcPr/>
                </a:tc>
                <a:tc>
                  <a:txBody>
                    <a:bodyPr/>
                    <a:lstStyle/>
                    <a:p>
                      <a:pPr algn="l"/>
                      <a:r>
                        <a:rPr lang="es-MX" sz="2000" dirty="0" smtClean="0"/>
                        <a:t>Llera</a:t>
                      </a:r>
                      <a:endParaRPr lang="es-MX" sz="2000" dirty="0"/>
                    </a:p>
                  </a:txBody>
                  <a:tcPr/>
                </a:tc>
                <a:tc>
                  <a:txBody>
                    <a:bodyPr/>
                    <a:lstStyle/>
                    <a:p>
                      <a:pPr algn="l"/>
                      <a:r>
                        <a:rPr lang="es-MX" sz="2000" dirty="0" smtClean="0"/>
                        <a:t>3,797</a:t>
                      </a:r>
                      <a:endParaRPr lang="es-MX" sz="2000" dirty="0"/>
                    </a:p>
                  </a:txBody>
                  <a:tcPr/>
                </a:tc>
                <a:tc>
                  <a:txBody>
                    <a:bodyPr/>
                    <a:lstStyle/>
                    <a:p>
                      <a:pPr algn="l"/>
                      <a:r>
                        <a:rPr lang="es-MX" sz="2000" dirty="0" smtClean="0"/>
                        <a:t>40.34%</a:t>
                      </a:r>
                      <a:endParaRPr lang="es-MX" sz="2000" dirty="0"/>
                    </a:p>
                  </a:txBody>
                  <a:tcPr/>
                </a:tc>
              </a:tr>
            </a:tbl>
          </a:graphicData>
        </a:graphic>
      </p:graphicFrame>
    </p:spTree>
    <p:extLst>
      <p:ext uri="{BB962C8B-B14F-4D97-AF65-F5344CB8AC3E}">
        <p14:creationId xmlns:p14="http://schemas.microsoft.com/office/powerpoint/2010/main" val="38261943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9867" y="0"/>
            <a:ext cx="10109200" cy="6825412"/>
          </a:xfrm>
          <a:prstGeom prst="rect">
            <a:avLst/>
          </a:prstGeom>
        </p:spPr>
      </p:pic>
    </p:spTree>
    <p:extLst>
      <p:ext uri="{BB962C8B-B14F-4D97-AF65-F5344CB8AC3E}">
        <p14:creationId xmlns:p14="http://schemas.microsoft.com/office/powerpoint/2010/main" val="847279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20428" y="2238587"/>
            <a:ext cx="8824169" cy="1323439"/>
          </a:xfrm>
          <a:prstGeom prst="rect">
            <a:avLst/>
          </a:prstGeom>
          <a:noFill/>
        </p:spPr>
        <p:txBody>
          <a:bodyPr wrap="square" rtlCol="0">
            <a:spAutoFit/>
          </a:bodyPr>
          <a:lstStyle/>
          <a:p>
            <a:pPr algn="ctr"/>
            <a:r>
              <a:rPr lang="es-MX" sz="4000" b="1" dirty="0" smtClean="0"/>
              <a:t>Reconocimiento constitucional y legal de las candidaturas independientes</a:t>
            </a:r>
            <a:endParaRPr lang="es-MX" sz="4000" b="1" dirty="0"/>
          </a:p>
        </p:txBody>
      </p:sp>
    </p:spTree>
    <p:extLst>
      <p:ext uri="{BB962C8B-B14F-4D97-AF65-F5344CB8AC3E}">
        <p14:creationId xmlns:p14="http://schemas.microsoft.com/office/powerpoint/2010/main" val="1725748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5367088" y="747426"/>
            <a:ext cx="6458468" cy="111988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Candidaturas ciudadanas</a:t>
            </a:r>
          </a:p>
          <a:p>
            <a:pPr algn="ctr"/>
            <a:r>
              <a:rPr lang="es-MX" sz="2400" dirty="0" smtClean="0">
                <a:solidFill>
                  <a:schemeClr val="tx1"/>
                </a:solidFill>
              </a:rPr>
              <a:t>(Primeros años de la independencia de México, hasta la promulgación de la Ley Electoral 1911)</a:t>
            </a:r>
            <a:endParaRPr lang="es-MX" sz="2400" dirty="0">
              <a:solidFill>
                <a:schemeClr val="tx1"/>
              </a:solidFill>
            </a:endParaRPr>
          </a:p>
        </p:txBody>
      </p:sp>
      <p:sp>
        <p:nvSpPr>
          <p:cNvPr id="9" name="Pentágono 8"/>
          <p:cNvSpPr/>
          <p:nvPr/>
        </p:nvSpPr>
        <p:spPr>
          <a:xfrm>
            <a:off x="410968" y="2565736"/>
            <a:ext cx="4643919" cy="1448656"/>
          </a:xfrm>
          <a:prstGeom prst="homePlat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452066" y="2689899"/>
            <a:ext cx="3996646" cy="1200329"/>
          </a:xfrm>
          <a:prstGeom prst="rect">
            <a:avLst/>
          </a:prstGeom>
          <a:noFill/>
        </p:spPr>
        <p:txBody>
          <a:bodyPr wrap="square" rtlCol="0">
            <a:spAutoFit/>
          </a:bodyPr>
          <a:lstStyle/>
          <a:p>
            <a:pPr algn="just"/>
            <a:r>
              <a:rPr lang="es-MX" sz="2400" dirty="0" smtClean="0"/>
              <a:t>La evolución histórica de las candidaturas, será abordada a partir de cuatro etapas:</a:t>
            </a:r>
            <a:endParaRPr lang="es-MX" sz="2400" dirty="0"/>
          </a:p>
        </p:txBody>
      </p:sp>
      <p:sp>
        <p:nvSpPr>
          <p:cNvPr id="11" name="Rectángulo redondeado 10"/>
          <p:cNvSpPr/>
          <p:nvPr/>
        </p:nvSpPr>
        <p:spPr>
          <a:xfrm>
            <a:off x="5367088" y="2103871"/>
            <a:ext cx="6458467" cy="1119884"/>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Reconocimiento institucional de las candidaturas independientes</a:t>
            </a:r>
          </a:p>
          <a:p>
            <a:pPr algn="ctr"/>
            <a:r>
              <a:rPr lang="es-MX" sz="2400" dirty="0" smtClean="0">
                <a:solidFill>
                  <a:schemeClr val="tx1"/>
                </a:solidFill>
              </a:rPr>
              <a:t>(Desde 1911 hasta 1946)</a:t>
            </a:r>
          </a:p>
        </p:txBody>
      </p:sp>
      <p:sp>
        <p:nvSpPr>
          <p:cNvPr id="12" name="Rectángulo redondeado 11"/>
          <p:cNvSpPr/>
          <p:nvPr/>
        </p:nvSpPr>
        <p:spPr>
          <a:xfrm>
            <a:off x="5367088" y="3485272"/>
            <a:ext cx="6458467" cy="1119884"/>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Rechazo a las candidaturas independientes</a:t>
            </a:r>
          </a:p>
          <a:p>
            <a:pPr algn="ctr"/>
            <a:r>
              <a:rPr lang="es-MX" sz="2400" dirty="0" smtClean="0">
                <a:solidFill>
                  <a:schemeClr val="tx1"/>
                </a:solidFill>
              </a:rPr>
              <a:t>(Desde 1946 hasta 2011)</a:t>
            </a:r>
          </a:p>
        </p:txBody>
      </p:sp>
      <p:sp>
        <p:nvSpPr>
          <p:cNvPr id="13" name="Rectángulo redondeado 12"/>
          <p:cNvSpPr/>
          <p:nvPr/>
        </p:nvSpPr>
        <p:spPr>
          <a:xfrm>
            <a:off x="5367088" y="4866673"/>
            <a:ext cx="6458467" cy="1119884"/>
          </a:xfrm>
          <a:prstGeom prst="roundRect">
            <a:avLst/>
          </a:prstGeom>
          <a:solidFill>
            <a:srgbClr val="CBF7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Reconocimiento constitucional y legal de las candidaturas independientes</a:t>
            </a:r>
          </a:p>
          <a:p>
            <a:pPr algn="ctr"/>
            <a:r>
              <a:rPr lang="es-MX" sz="2400" dirty="0" smtClean="0">
                <a:solidFill>
                  <a:schemeClr val="tx1"/>
                </a:solidFill>
              </a:rPr>
              <a:t>(A partir de la reforma de 2012)</a:t>
            </a:r>
          </a:p>
        </p:txBody>
      </p:sp>
    </p:spTree>
    <p:extLst>
      <p:ext uri="{BB962C8B-B14F-4D97-AF65-F5344CB8AC3E}">
        <p14:creationId xmlns:p14="http://schemas.microsoft.com/office/powerpoint/2010/main" val="2669568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15092" y="318499"/>
            <a:ext cx="9791272" cy="523220"/>
          </a:xfrm>
          <a:prstGeom prst="rect">
            <a:avLst/>
          </a:prstGeom>
          <a:noFill/>
        </p:spPr>
        <p:txBody>
          <a:bodyPr wrap="square" rtlCol="0">
            <a:spAutoFit/>
          </a:bodyPr>
          <a:lstStyle/>
          <a:p>
            <a:pPr algn="ctr"/>
            <a:r>
              <a:rPr lang="es-MX" sz="2800" b="1" dirty="0" smtClean="0"/>
              <a:t>CANDIDATURAS CIUDADANAS</a:t>
            </a:r>
            <a:endParaRPr lang="es-MX" sz="2800" b="1" dirty="0"/>
          </a:p>
        </p:txBody>
      </p:sp>
      <p:sp>
        <p:nvSpPr>
          <p:cNvPr id="5" name="CuadroTexto 4"/>
          <p:cNvSpPr txBox="1"/>
          <p:nvPr/>
        </p:nvSpPr>
        <p:spPr>
          <a:xfrm>
            <a:off x="373847" y="1313440"/>
            <a:ext cx="11517331" cy="1569660"/>
          </a:xfrm>
          <a:prstGeom prst="rect">
            <a:avLst/>
          </a:prstGeom>
          <a:noFill/>
        </p:spPr>
        <p:txBody>
          <a:bodyPr wrap="square" rtlCol="0">
            <a:spAutoFit/>
          </a:bodyPr>
          <a:lstStyle/>
          <a:p>
            <a:pPr algn="just"/>
            <a:r>
              <a:rPr lang="es-MX" sz="2400" dirty="0" smtClean="0"/>
              <a:t>De 1810 a 1911 las candidaturas independientes no estuvieron reglamentadas; sin embargo, existieron </a:t>
            </a:r>
            <a:r>
              <a:rPr lang="es-MX" sz="2400" i="1" dirty="0" smtClean="0"/>
              <a:t>de facto </a:t>
            </a:r>
            <a:r>
              <a:rPr lang="es-MX" sz="2400" dirty="0" smtClean="0"/>
              <a:t>pues no existían el reconocimiento de los partidos políticos y por lo tanto, tampoco el monopolio en el registro de las candidaturas, así que los candidatos eran postulados por pequeños grupos políticos o de manera independiente.</a:t>
            </a:r>
            <a:endParaRPr lang="es-MX" sz="2400" dirty="0"/>
          </a:p>
        </p:txBody>
      </p:sp>
      <p:sp>
        <p:nvSpPr>
          <p:cNvPr id="8" name="Pergamino horizontal 7"/>
          <p:cNvSpPr/>
          <p:nvPr/>
        </p:nvSpPr>
        <p:spPr>
          <a:xfrm>
            <a:off x="6390526" y="3277547"/>
            <a:ext cx="4715838" cy="31284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t>Desde la Constitución de Cádiz de 1812 hasta la Constitución de 1857, el principal requisito para obtener un puesto de elección popular, era ser originario o, en su caso, vecino del distrito por el que se pretendiera contender.</a:t>
            </a:r>
            <a:endParaRPr lang="es-MX" sz="2000" dirty="0"/>
          </a:p>
        </p:txBody>
      </p:sp>
      <p:sp>
        <p:nvSpPr>
          <p:cNvPr id="15" name="Pergamino horizontal 14"/>
          <p:cNvSpPr/>
          <p:nvPr/>
        </p:nvSpPr>
        <p:spPr>
          <a:xfrm>
            <a:off x="723168" y="3428998"/>
            <a:ext cx="4715838" cy="31284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dirty="0"/>
          </a:p>
        </p:txBody>
      </p:sp>
      <p:sp>
        <p:nvSpPr>
          <p:cNvPr id="16" name="Rectángulo 15"/>
          <p:cNvSpPr/>
          <p:nvPr/>
        </p:nvSpPr>
        <p:spPr>
          <a:xfrm>
            <a:off x="1070898" y="4146852"/>
            <a:ext cx="4249525" cy="1692771"/>
          </a:xfrm>
          <a:prstGeom prst="rect">
            <a:avLst/>
          </a:prstGeom>
        </p:spPr>
        <p:txBody>
          <a:bodyPr wrap="square">
            <a:spAutoFit/>
          </a:bodyPr>
          <a:lstStyle/>
          <a:p>
            <a:pPr algn="just"/>
            <a:r>
              <a:rPr lang="es-MX" sz="2000" dirty="0" smtClean="0">
                <a:solidFill>
                  <a:schemeClr val="bg1"/>
                </a:solidFill>
              </a:rPr>
              <a:t>Durante ese periodo los protagonistas fueron los individuos y no los partidos políticos, hasta 1911 cuando se reconoce legalmente la existencia de los partidos políticos</a:t>
            </a:r>
            <a:r>
              <a:rPr lang="es-MX" sz="2400" dirty="0" smtClean="0">
                <a:solidFill>
                  <a:schemeClr val="bg1"/>
                </a:solidFill>
              </a:rPr>
              <a:t>.</a:t>
            </a:r>
            <a:endParaRPr lang="es-MX" sz="2400" dirty="0">
              <a:solidFill>
                <a:schemeClr val="bg1"/>
              </a:solidFill>
            </a:endParaRPr>
          </a:p>
        </p:txBody>
      </p:sp>
    </p:spTree>
    <p:extLst>
      <p:ext uri="{BB962C8B-B14F-4D97-AF65-F5344CB8AC3E}">
        <p14:creationId xmlns:p14="http://schemas.microsoft.com/office/powerpoint/2010/main" val="3538847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061" y="277402"/>
            <a:ext cx="9102903" cy="954107"/>
          </a:xfrm>
          <a:prstGeom prst="rect">
            <a:avLst/>
          </a:prstGeom>
          <a:noFill/>
        </p:spPr>
        <p:txBody>
          <a:bodyPr wrap="square" rtlCol="0">
            <a:spAutoFit/>
          </a:bodyPr>
          <a:lstStyle/>
          <a:p>
            <a:pPr algn="ctr"/>
            <a:r>
              <a:rPr lang="es-MX" sz="2800" b="1" dirty="0" smtClean="0"/>
              <a:t>RECONOCIMIENTO INSTITUCIONAL DE LAS CANDIDATURAS INDEPENDIENTES (1911 a 1946)</a:t>
            </a:r>
            <a:endParaRPr lang="es-MX" sz="2800" b="1" dirty="0"/>
          </a:p>
        </p:txBody>
      </p:sp>
      <p:sp>
        <p:nvSpPr>
          <p:cNvPr id="4" name="CuadroTexto 3"/>
          <p:cNvSpPr txBox="1"/>
          <p:nvPr/>
        </p:nvSpPr>
        <p:spPr>
          <a:xfrm>
            <a:off x="698643" y="1613043"/>
            <a:ext cx="11178283" cy="1200329"/>
          </a:xfrm>
          <a:prstGeom prst="rect">
            <a:avLst/>
          </a:prstGeom>
          <a:noFill/>
        </p:spPr>
        <p:txBody>
          <a:bodyPr wrap="square" rtlCol="0">
            <a:spAutoFit/>
          </a:bodyPr>
          <a:lstStyle/>
          <a:p>
            <a:pPr algn="just"/>
            <a:r>
              <a:rPr lang="es-MX" sz="2400" dirty="0" smtClean="0"/>
              <a:t>En la Ley Electoral de 1911 se reconoció por primera vez las candidaturas independientes y su derecho a participar en las elecciones en condiciones de igualdad frente a los partidos políticos. </a:t>
            </a:r>
            <a:endParaRPr lang="es-MX" sz="2400" dirty="0"/>
          </a:p>
        </p:txBody>
      </p:sp>
      <p:sp>
        <p:nvSpPr>
          <p:cNvPr id="8" name="Esquina doblada 7"/>
          <p:cNvSpPr/>
          <p:nvPr/>
        </p:nvSpPr>
        <p:spPr>
          <a:xfrm>
            <a:off x="801384" y="3194906"/>
            <a:ext cx="5208998" cy="3462748"/>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1016561" y="3429000"/>
            <a:ext cx="4778643" cy="2862322"/>
          </a:xfrm>
          <a:prstGeom prst="rect">
            <a:avLst/>
          </a:prstGeom>
        </p:spPr>
        <p:txBody>
          <a:bodyPr wrap="square">
            <a:spAutoFit/>
          </a:bodyPr>
          <a:lstStyle/>
          <a:p>
            <a:pPr algn="just"/>
            <a:r>
              <a:rPr lang="es-MX" sz="2000" dirty="0" smtClean="0"/>
              <a:t>En la Ley Electoral de 1916 y 1917, quedó establecido el derecho de los candidatos independientes a nombrar representantes, impugnar imprecisiones en el padrón electoral, la instalación de casillas y violaciones cometidas durante la elección. Así como el derecho a registrar representantes ante las mesas directivas de casilla.</a:t>
            </a:r>
            <a:endParaRPr lang="es-MX" sz="2000" dirty="0"/>
          </a:p>
        </p:txBody>
      </p:sp>
      <p:sp>
        <p:nvSpPr>
          <p:cNvPr id="10" name="Esquina doblada 9"/>
          <p:cNvSpPr/>
          <p:nvPr/>
        </p:nvSpPr>
        <p:spPr>
          <a:xfrm>
            <a:off x="6318607" y="3194905"/>
            <a:ext cx="5453864" cy="3462749"/>
          </a:xfrm>
          <a:prstGeom prst="foldedCorner">
            <a:avLst/>
          </a:prstGeom>
          <a:solidFill>
            <a:srgbClr val="CBF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6435903" y="3194905"/>
            <a:ext cx="5219272" cy="3170099"/>
          </a:xfrm>
          <a:prstGeom prst="rect">
            <a:avLst/>
          </a:prstGeom>
          <a:noFill/>
        </p:spPr>
        <p:txBody>
          <a:bodyPr wrap="square" rtlCol="0">
            <a:spAutoFit/>
          </a:bodyPr>
          <a:lstStyle/>
          <a:p>
            <a:pPr algn="just"/>
            <a:r>
              <a:rPr lang="es-MX" sz="2000" dirty="0" smtClean="0"/>
              <a:t>En la Ley Electoral de 1918 se establecieron los requisitos para impulsar las candidaturas independientes, por ejemplo, para postularse al cargo de diputado, se requería el apoyo de cincuenta ciudadanos pertenecientes al distrito y para Senador o Presidente de la República, podía ser de cualquier distrito. También se les pedía un programa político y difundirlo entre la ciudadanía.</a:t>
            </a:r>
          </a:p>
          <a:p>
            <a:r>
              <a:rPr lang="es-MX" sz="2000" dirty="0" smtClean="0"/>
              <a:t>Disposiciones que se mantuvieron hasta 1946.</a:t>
            </a:r>
            <a:endParaRPr lang="es-MX" sz="2000" dirty="0"/>
          </a:p>
        </p:txBody>
      </p:sp>
    </p:spTree>
    <p:extLst>
      <p:ext uri="{BB962C8B-B14F-4D97-AF65-F5344CB8AC3E}">
        <p14:creationId xmlns:p14="http://schemas.microsoft.com/office/powerpoint/2010/main" val="1011204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4912</Words>
  <Application>Microsoft Office PowerPoint</Application>
  <PresentationFormat>Panorámica</PresentationFormat>
  <Paragraphs>553</Paragraphs>
  <Slides>56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56</vt:i4>
      </vt:variant>
    </vt:vector>
  </HeadingPairs>
  <TitlesOfParts>
    <vt:vector size="62" baseType="lpstr">
      <vt:lpstr>Aharoni</vt:lpstr>
      <vt:lpstr>Arial</vt:lpstr>
      <vt:lpstr>Calibri</vt:lpstr>
      <vt:lpstr>Calibri Light</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DANIEL</dc:creator>
  <cp:lastModifiedBy>Yac</cp:lastModifiedBy>
  <cp:revision>177</cp:revision>
  <dcterms:created xsi:type="dcterms:W3CDTF">2017-08-21T20:26:22Z</dcterms:created>
  <dcterms:modified xsi:type="dcterms:W3CDTF">2017-08-31T15:05:29Z</dcterms:modified>
</cp:coreProperties>
</file>